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95" r:id="rId4"/>
    <p:sldId id="258" r:id="rId5"/>
    <p:sldId id="264" r:id="rId6"/>
    <p:sldId id="270" r:id="rId7"/>
    <p:sldId id="271" r:id="rId8"/>
    <p:sldId id="259" r:id="rId9"/>
    <p:sldId id="269" r:id="rId10"/>
    <p:sldId id="273" r:id="rId11"/>
    <p:sldId id="272" r:id="rId12"/>
    <p:sldId id="274" r:id="rId13"/>
    <p:sldId id="276" r:id="rId14"/>
    <p:sldId id="279" r:id="rId15"/>
    <p:sldId id="277" r:id="rId16"/>
    <p:sldId id="278" r:id="rId17"/>
    <p:sldId id="275" r:id="rId18"/>
    <p:sldId id="287" r:id="rId19"/>
    <p:sldId id="286" r:id="rId20"/>
    <p:sldId id="288" r:id="rId21"/>
    <p:sldId id="281" r:id="rId22"/>
    <p:sldId id="263" r:id="rId23"/>
    <p:sldId id="294" r:id="rId24"/>
  </p:sldIdLst>
  <p:sldSz cx="18288000" cy="10287000"/>
  <p:notesSz cx="6858000" cy="9144000"/>
  <p:embeddedFontLst>
    <p:embeddedFont>
      <p:font typeface="Pretendard Medium" panose="020B0600000101010101" charset="-127"/>
      <p:bold r:id="rId26"/>
    </p:embeddedFont>
    <p:embeddedFont>
      <p:font typeface="Pretendard Light" panose="020B0600000101010101" charset="-127"/>
      <p:regular r:id="rId27"/>
    </p:embeddedFont>
    <p:embeddedFont>
      <p:font typeface="Gmarket Sans Medium" panose="020B0600000101010101" charset="-127"/>
      <p:regular r:id="rId28"/>
    </p:embeddedFont>
    <p:embeddedFont>
      <p:font typeface="Pretendard Bold" panose="020B0600000101010101" charset="-127"/>
      <p:bold r:id="rId29"/>
    </p:embeddedFont>
    <p:embeddedFont>
      <p:font typeface="Pretendard Regular" panose="020B0600000101010101" charset="-127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맑은 고딕" panose="020B0503020000020004" pitchFamily="50" charset="-127"/>
      <p:regular r:id="rId35"/>
      <p:bold r:id="rId36"/>
    </p:embeddedFont>
    <p:embeddedFont>
      <p:font typeface="Pretendard Black" panose="020B0600000101010101" charset="-127"/>
      <p:bold r:id="rId37"/>
    </p:embeddedFont>
    <p:embeddedFont>
      <p:font typeface="Arial Black" panose="020B0A04020102020204" pitchFamily="34" charset="0"/>
      <p:bold r:id="rId38"/>
    </p:embeddedFont>
    <p:embeddedFont>
      <p:font typeface="Pretendard ExtraBold" panose="020B0600000101010101" charset="-127"/>
      <p:bold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67" autoAdjust="0"/>
    <p:restoredTop sz="94622" autoAdjust="0"/>
  </p:normalViewPr>
  <p:slideViewPr>
    <p:cSldViewPr>
      <p:cViewPr>
        <p:scale>
          <a:sx n="75" d="100"/>
          <a:sy n="75" d="100"/>
        </p:scale>
        <p:origin x="2622" y="10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9007FE-5A02-4A9A-B6ED-ABA2C90421B9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A27A2B-5396-4036-A02D-3160CB51D6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927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27A2B-5396-4036-A02D-3160CB51D6C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36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4468A-3120-47B4-986A-FD0937332B04}" type="datetime1">
              <a:rPr lang="en-US" altLang="ko-KR" smtClean="0"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4CBD4-EA1F-4212-AE13-57201C920FF6}" type="datetime1">
              <a:rPr lang="en-US" altLang="ko-KR" smtClean="0"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07163-27A8-4781-9298-AE3100E16348}" type="datetime1">
              <a:rPr lang="en-US" altLang="ko-KR" smtClean="0"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3881C-9068-4BE8-BBC0-F52264A4707E}" type="datetime1">
              <a:rPr lang="en-US" altLang="ko-KR" smtClean="0"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6DDBF-0D92-4AF2-AC74-18EB5546A1F4}" type="datetime1">
              <a:rPr lang="en-US" altLang="ko-KR" smtClean="0"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22D27-DBE5-43A1-8390-DD3FE94E3384}" type="datetime1">
              <a:rPr lang="en-US" altLang="ko-KR" smtClean="0"/>
              <a:t>12/31/2024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B8847-0918-4EA0-9746-B96E1D1C7D5A}" type="datetime1">
              <a:rPr lang="en-US" altLang="ko-KR" smtClean="0"/>
              <a:t>12/31/2024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21988-9763-4DD2-B3C4-E683952ABAA2}" type="datetime1">
              <a:rPr lang="en-US" altLang="ko-KR" smtClean="0"/>
              <a:t>12/31/2024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64AE9-41D5-4F17-AF02-2972FAD5A6CB}" type="datetime1">
              <a:rPr lang="en-US" altLang="ko-KR" smtClean="0"/>
              <a:t>12/31/2024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F82EE-0741-45EA-8A93-DB09E7FA937C}" type="datetime1">
              <a:rPr lang="en-US" altLang="ko-KR" smtClean="0"/>
              <a:t>12/31/2024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31E7C-942D-4273-BADE-AB276969B135}" type="datetime1">
              <a:rPr lang="en-US" altLang="ko-KR" smtClean="0"/>
              <a:t>12/31/2024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DED003-98C7-433F-91E8-881551ECF4F6}" type="datetime1">
              <a:rPr lang="en-US" altLang="ko-KR" smtClean="0"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9.png"/><Relationship Id="rId7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30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5100" y="1879600"/>
            <a:ext cx="1981200" cy="1651000"/>
          </a:xfrm>
          <a:prstGeom prst="rect">
            <a:avLst/>
          </a:prstGeom>
          <a:effectLst>
            <a:outerShdw blurRad="156398" dist="152548" dir="3480000">
              <a:srgbClr val="000000">
                <a:alpha val="7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5956300"/>
            <a:ext cx="1981200" cy="1651000"/>
          </a:xfrm>
          <a:prstGeom prst="rect">
            <a:avLst/>
          </a:prstGeom>
          <a:effectLst>
            <a:outerShdw blurRad="156398" dist="152548" dir="3480000">
              <a:srgbClr val="000000">
                <a:alpha val="7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66900" y="1981200"/>
            <a:ext cx="1104900" cy="110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6200" y="6032500"/>
            <a:ext cx="1104900" cy="1104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0700" y="6769100"/>
            <a:ext cx="7086600" cy="660400"/>
          </a:xfrm>
          <a:prstGeom prst="rect">
            <a:avLst/>
          </a:prstGeom>
          <a:effectLst>
            <a:outerShdw blurRad="25249" dist="61294" dir="3480000">
              <a:srgbClr val="000000">
                <a:alpha val="7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6883400" y="7708900"/>
            <a:ext cx="4470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Medium"/>
              </a:rPr>
              <a:t>박종호</a:t>
            </a:r>
            <a:r>
              <a:rPr lang="en-US" sz="1900" b="0" i="0" u="none" strike="noStrike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1900" b="0" i="0" u="none" strike="noStrike">
                <a:solidFill>
                  <a:srgbClr val="000000"/>
                </a:solidFill>
                <a:ea typeface="Pretendard Medium"/>
              </a:rPr>
              <a:t>최병현</a:t>
            </a:r>
            <a:r>
              <a:rPr lang="en-US" sz="1900" b="0" i="0" u="none" strike="noStrike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1900" b="0" i="0" u="none" strike="noStrike">
                <a:solidFill>
                  <a:srgbClr val="000000"/>
                </a:solidFill>
                <a:ea typeface="Pretendard Medium"/>
              </a:rPr>
              <a:t>김경래</a:t>
            </a:r>
            <a:r>
              <a:rPr lang="en-US" sz="1900" b="0" i="0" u="none" strike="noStrike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1900" b="0" i="0" u="none" strike="noStrike">
                <a:solidFill>
                  <a:srgbClr val="000000"/>
                </a:solidFill>
                <a:ea typeface="Pretendard Medium"/>
              </a:rPr>
              <a:t>황혜선</a:t>
            </a:r>
            <a:r>
              <a:rPr lang="en-US" sz="1900" b="0" i="0" u="none" strike="noStrike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1900" b="0" i="0" u="none" strike="noStrike">
                <a:solidFill>
                  <a:srgbClr val="000000"/>
                </a:solidFill>
                <a:ea typeface="Pretendard Medium"/>
              </a:rPr>
              <a:t>한정훈</a:t>
            </a:r>
            <a:r>
              <a:rPr lang="en-US" sz="1900" b="0" i="0" u="none" strike="noStrike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1900" b="0" i="0" u="none" strike="noStrike">
                <a:solidFill>
                  <a:srgbClr val="000000"/>
                </a:solidFill>
                <a:ea typeface="Pretendard Medium"/>
              </a:rPr>
              <a:t>노성욱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9" name="TextBox 9"/>
          <p:cNvSpPr txBox="1"/>
          <p:nvPr/>
        </p:nvSpPr>
        <p:spPr>
          <a:xfrm>
            <a:off x="8369300" y="6946900"/>
            <a:ext cx="2159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Pretendard Medium"/>
              </a:rPr>
              <a:t>Harman </a:t>
            </a:r>
            <a:r>
              <a:rPr lang="ko-KR" sz="1800" b="0" i="0" u="none" strike="noStrike">
                <a:solidFill>
                  <a:srgbClr val="000000"/>
                </a:solidFill>
                <a:ea typeface="Pretendard Medium"/>
              </a:rPr>
              <a:t>인천</a:t>
            </a:r>
            <a:r>
              <a:rPr lang="en-US" sz="1800" b="0" i="0" u="none" strike="noStrike">
                <a:solidFill>
                  <a:srgbClr val="000000"/>
                </a:solidFill>
                <a:latin typeface="Pretendard Medium"/>
              </a:rPr>
              <a:t> 3</a:t>
            </a:r>
            <a:r>
              <a:rPr lang="ko-KR" sz="1800" b="0" i="0" u="none" strike="noStrike">
                <a:solidFill>
                  <a:srgbClr val="000000"/>
                </a:solidFill>
                <a:ea typeface="Pretendard Medium"/>
              </a:rPr>
              <a:t>기</a:t>
            </a:r>
            <a:r>
              <a:rPr lang="en-US" sz="1800" b="0" i="0" u="none" strike="noStrike">
                <a:solidFill>
                  <a:srgbClr val="000000"/>
                </a:solidFill>
                <a:latin typeface="Pretendard Medium"/>
              </a:rPr>
              <a:t> 2</a:t>
            </a:r>
            <a:r>
              <a:rPr lang="ko-KR" sz="1800" b="0" i="0" u="none" strike="noStrike">
                <a:solidFill>
                  <a:srgbClr val="000000"/>
                </a:solidFill>
                <a:ea typeface="Pretendard Medium"/>
              </a:rPr>
              <a:t>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10500" y="6946900"/>
            <a:ext cx="4826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800" b="0" i="0" u="none" strike="noStrike" dirty="0">
                <a:solidFill>
                  <a:srgbClr val="02C5DF"/>
                </a:solidFill>
                <a:ea typeface="Pretendard Black"/>
              </a:rPr>
              <a:t>소속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24100" y="3568700"/>
            <a:ext cx="136525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9000" b="0" i="0" u="none" strike="noStrike" dirty="0" smtClean="0">
                <a:solidFill>
                  <a:srgbClr val="000000"/>
                </a:solidFill>
                <a:latin typeface="Pretendard Medium"/>
              </a:rPr>
              <a:t>Carry </a:t>
            </a:r>
            <a:r>
              <a:rPr lang="en-US" sz="9000" b="0" i="0" u="none" strike="noStrike" dirty="0" err="1" smtClean="0">
                <a:solidFill>
                  <a:srgbClr val="000000"/>
                </a:solidFill>
                <a:latin typeface="Pretendard Medium"/>
              </a:rPr>
              <a:t>Lookahead</a:t>
            </a:r>
            <a:r>
              <a:rPr lang="en-US" sz="9000" b="0" i="0" u="none" strike="noStrike" dirty="0" smtClean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en-US" sz="9000" b="0" i="0" u="none" strike="noStrike" dirty="0">
                <a:solidFill>
                  <a:srgbClr val="000000"/>
                </a:solidFill>
                <a:latin typeface="Pretendard Medium"/>
              </a:rPr>
              <a:t>Adder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70600" y="2743200"/>
            <a:ext cx="6134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Medium"/>
              </a:rPr>
              <a:t>Harman Semicon Academy Incheon 3</a:t>
            </a:r>
            <a:r>
              <a:rPr lang="ko-KR" sz="2200" b="0" i="0" u="none" strike="noStrike">
                <a:solidFill>
                  <a:srgbClr val="000000"/>
                </a:solidFill>
                <a:ea typeface="Pretendard Medium"/>
              </a:rPr>
              <a:t>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0" y="1536700"/>
            <a:ext cx="9398000" cy="292100"/>
          </a:xfrm>
          <a:prstGeom prst="rect">
            <a:avLst/>
          </a:prstGeom>
          <a:effectLst>
            <a:outerShdw blurRad="4746" dist="26575" dir="3480000">
              <a:srgbClr val="000000">
                <a:alpha val="7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14706600" y="9347200"/>
            <a:ext cx="28956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900" b="0" i="0" u="none" strike="noStrike" dirty="0" smtClean="0">
                <a:solidFill>
                  <a:srgbClr val="02C5DF"/>
                </a:solidFill>
                <a:latin typeface="Pretendard Medium"/>
              </a:rPr>
              <a:t>09</a:t>
            </a:r>
            <a:endParaRPr lang="ko-KR" sz="19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5" name="TextBox 8"/>
          <p:cNvSpPr txBox="1"/>
          <p:nvPr/>
        </p:nvSpPr>
        <p:spPr>
          <a:xfrm>
            <a:off x="152400" y="1517650"/>
            <a:ext cx="1524000" cy="3111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6199"/>
              </a:lnSpc>
            </a:pPr>
            <a:endParaRPr lang="en-US" sz="19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1" y="4762500"/>
            <a:ext cx="3048000" cy="198555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286" y="7221837"/>
            <a:ext cx="9598857" cy="1753638"/>
          </a:xfrm>
          <a:prstGeom prst="rect">
            <a:avLst/>
          </a:prstGeom>
        </p:spPr>
      </p:pic>
      <p:sp>
        <p:nvSpPr>
          <p:cNvPr id="14" name="TextBox 7"/>
          <p:cNvSpPr txBox="1"/>
          <p:nvPr/>
        </p:nvSpPr>
        <p:spPr>
          <a:xfrm>
            <a:off x="0" y="453636"/>
            <a:ext cx="95758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6199"/>
              </a:lnSpc>
            </a:pPr>
            <a:r>
              <a:rPr lang="en-US" sz="6400" dirty="0" smtClean="0">
                <a:solidFill>
                  <a:srgbClr val="000000"/>
                </a:solidFill>
                <a:latin typeface="Pretendard Black"/>
              </a:rPr>
              <a:t>Adder Speed Analysis</a:t>
            </a:r>
            <a:endParaRPr lang="en-US" sz="6400" b="0" i="0" u="none" strike="noStrike" dirty="0">
              <a:solidFill>
                <a:srgbClr val="000000"/>
              </a:solidFill>
              <a:latin typeface="Pretendard Black"/>
            </a:endParaRPr>
          </a:p>
        </p:txBody>
      </p:sp>
      <p:pic>
        <p:nvPicPr>
          <p:cNvPr id="15" name="Picture 2" descr="undefin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019300"/>
            <a:ext cx="6019800" cy="800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/>
          <p:cNvGrpSpPr/>
          <p:nvPr/>
        </p:nvGrpSpPr>
        <p:grpSpPr>
          <a:xfrm>
            <a:off x="8153400" y="2095500"/>
            <a:ext cx="2473421" cy="2075781"/>
            <a:chOff x="1236087" y="6166109"/>
            <a:chExt cx="3495570" cy="3237171"/>
          </a:xfrm>
        </p:grpSpPr>
        <p:pic>
          <p:nvPicPr>
            <p:cNvPr id="17" name="Picture 4" descr="https://postfiles.pstatic.net/MjAyMzA1MDZfMjAw/MDAxNjgzMzgwMTk3OTU0.TwRXmM8RXaGRqpaVuPpJMwV9AyZEmT_zniZk9ISPB04g.vQ7a-i8Cl1JUiTya8NslMKHMdXN0dyqhf8VDgvWMU-wg.PNG.lagrange0115/%EA%B7%B8%EB%A6%BC2.png?type=w77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6087" y="6166109"/>
              <a:ext cx="3045135" cy="876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https://postfiles.pstatic.net/MjAyMzA1MDZfMjc1/MDAxNjgzMzgwMTk3OTUz.MdbJx8ROcKJ-6WSt9HiUFyoBGaqzd4aexA81mIIfNAsg.bPSQJvYhMIZp7e0-Iq5fWcBagWRHWiCw0_ikUim4HNQg.PNG.lagrange0115/%EA%B7%B8%EB%A6%BC3.png?type=w77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1714" y="6997440"/>
              <a:ext cx="3045135" cy="82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8" descr="https://postfiles.pstatic.net/MjAyMzA1MDZfMjAw/MDAxNjgzMzgwMTk3OTU0.tykCZsDI1Uyz3DZFRbYVRscZTYHRl-kXbmBtfvB5CHwg.xMGSK6TR1SdbpH7s2acSkZb74DzsUBNGEt_WHTxnLPUg.PNG.lagrange0115/%EA%B7%B8%EB%A6%BC4.png?type=w77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2760" y="7818827"/>
              <a:ext cx="2806293" cy="777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0" descr="https://postfiles.pstatic.net/MjAyMzA1MDZfMTIy/MDAxNjgzMzgwMTk3OTU0.QLqZzxCWooY7Z98GjkYhrzgWi0aQhRsOcNvJ8y_5QWwg.Vufvps3lIdHWaXbY8QSLzDmq3otxRfGl7MIVx0y_EWQg.PNG.lagrange0115/%EA%B7%B8%EB%A6%BC5.png?type=w77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1714" y="8625859"/>
              <a:ext cx="3469943" cy="777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직선 연결선 9"/>
          <p:cNvCxnSpPr/>
          <p:nvPr/>
        </p:nvCxnSpPr>
        <p:spPr>
          <a:xfrm>
            <a:off x="1457325" y="2247900"/>
            <a:ext cx="990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2438400" y="2009775"/>
            <a:ext cx="3886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6324600" y="2009775"/>
            <a:ext cx="0" cy="77819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5334000" y="9786257"/>
            <a:ext cx="990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514850" y="9563100"/>
            <a:ext cx="4381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3733800" y="9944100"/>
            <a:ext cx="2895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V="1">
            <a:off x="4536621" y="8648700"/>
            <a:ext cx="0" cy="914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flipV="1">
            <a:off x="2438400" y="2019301"/>
            <a:ext cx="0" cy="2285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/>
          <p:cNvSpPr/>
          <p:nvPr/>
        </p:nvSpPr>
        <p:spPr>
          <a:xfrm>
            <a:off x="8310336" y="47625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10588721" y="52197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8310336" y="5245807"/>
            <a:ext cx="457200" cy="4572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10588721" y="5712532"/>
            <a:ext cx="457200" cy="4572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/>
          <p:cNvSpPr/>
          <p:nvPr/>
        </p:nvSpPr>
        <p:spPr>
          <a:xfrm>
            <a:off x="8310336" y="5723918"/>
            <a:ext cx="457200" cy="4572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/>
          <p:cNvSpPr/>
          <p:nvPr/>
        </p:nvSpPr>
        <p:spPr>
          <a:xfrm>
            <a:off x="10588721" y="6178400"/>
            <a:ext cx="457200" cy="45720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/>
          <p:cNvSpPr/>
          <p:nvPr/>
        </p:nvSpPr>
        <p:spPr>
          <a:xfrm>
            <a:off x="10308099" y="7205255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15163800" y="8518275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/>
          <p:cNvCxnSpPr/>
          <p:nvPr/>
        </p:nvCxnSpPr>
        <p:spPr>
          <a:xfrm>
            <a:off x="4267200" y="8648700"/>
            <a:ext cx="26942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 flipV="1">
            <a:off x="3657600" y="8420100"/>
            <a:ext cx="0" cy="15240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3657600" y="8420100"/>
            <a:ext cx="26942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762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3" grpId="0" animBg="1"/>
      <p:bldP spid="8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0" y="1536700"/>
            <a:ext cx="9398000" cy="292100"/>
          </a:xfrm>
          <a:prstGeom prst="rect">
            <a:avLst/>
          </a:prstGeom>
          <a:effectLst>
            <a:outerShdw blurRad="4746" dist="26575" dir="3480000">
              <a:srgbClr val="000000">
                <a:alpha val="7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14706600" y="9347200"/>
            <a:ext cx="28956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900" b="0" i="0" u="none" strike="noStrike" dirty="0" smtClean="0">
                <a:solidFill>
                  <a:srgbClr val="02C5DF"/>
                </a:solidFill>
                <a:latin typeface="Pretendard Medium"/>
              </a:rPr>
              <a:t>10</a:t>
            </a:r>
            <a:endParaRPr lang="ko-KR" sz="19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-165100" y="520700"/>
            <a:ext cx="95758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6400" b="0" i="0" u="none" strike="noStrike" dirty="0">
                <a:solidFill>
                  <a:srgbClr val="000000"/>
                </a:solidFill>
                <a:latin typeface="Pretendard Black"/>
              </a:rPr>
              <a:t>Carry </a:t>
            </a:r>
            <a:r>
              <a:rPr lang="en-US" sz="6400" b="0" i="0" u="none" strike="noStrike" dirty="0" err="1">
                <a:solidFill>
                  <a:srgbClr val="000000"/>
                </a:solidFill>
                <a:latin typeface="Pretendard Black"/>
              </a:rPr>
              <a:t>Lookahead</a:t>
            </a:r>
            <a:r>
              <a:rPr lang="en-US" sz="6400" b="0" i="0" u="none" strike="noStrike" dirty="0">
                <a:solidFill>
                  <a:srgbClr val="000000"/>
                </a:solidFill>
                <a:latin typeface="Pretendard Black"/>
              </a:rPr>
              <a:t> Adder</a:t>
            </a:r>
          </a:p>
        </p:txBody>
      </p:sp>
      <p:pic>
        <p:nvPicPr>
          <p:cNvPr id="15" name="Picture 2" descr="undefin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019300"/>
            <a:ext cx="6096000" cy="810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3000374"/>
            <a:ext cx="8882278" cy="52959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429000" y="3000374"/>
            <a:ext cx="3810000" cy="712708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75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0" y="1536700"/>
            <a:ext cx="9398000" cy="292100"/>
          </a:xfrm>
          <a:prstGeom prst="rect">
            <a:avLst/>
          </a:prstGeom>
          <a:effectLst>
            <a:outerShdw blurRad="4746" dist="26575" dir="3480000">
              <a:srgbClr val="000000">
                <a:alpha val="7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14706600" y="9347200"/>
            <a:ext cx="28956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900" dirty="0" smtClean="0">
                <a:solidFill>
                  <a:srgbClr val="02C5DF"/>
                </a:solidFill>
                <a:latin typeface="Pretendard Medium"/>
              </a:rPr>
              <a:t>11</a:t>
            </a:r>
            <a:endParaRPr lang="ko-KR" sz="19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-165100" y="520700"/>
            <a:ext cx="95758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6400" b="0" i="0" u="none" strike="noStrike" dirty="0">
                <a:solidFill>
                  <a:srgbClr val="000000"/>
                </a:solidFill>
                <a:latin typeface="Pretendard Black"/>
              </a:rPr>
              <a:t>Carry </a:t>
            </a:r>
            <a:r>
              <a:rPr lang="en-US" sz="6400" b="0" i="0" u="none" strike="noStrike" dirty="0" err="1">
                <a:solidFill>
                  <a:srgbClr val="000000"/>
                </a:solidFill>
                <a:latin typeface="Pretendard Black"/>
              </a:rPr>
              <a:t>Lookahead</a:t>
            </a:r>
            <a:r>
              <a:rPr lang="en-US" sz="6400" b="0" i="0" u="none" strike="noStrike" dirty="0">
                <a:solidFill>
                  <a:srgbClr val="000000"/>
                </a:solidFill>
                <a:latin typeface="Pretendard Black"/>
              </a:rPr>
              <a:t> Adder</a:t>
            </a:r>
          </a:p>
        </p:txBody>
      </p:sp>
      <p:pic>
        <p:nvPicPr>
          <p:cNvPr id="15" name="Picture 2" descr="undefin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019300"/>
            <a:ext cx="6019800" cy="800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2057400"/>
            <a:ext cx="4541144" cy="7620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85800" y="1895475"/>
            <a:ext cx="2590800" cy="712708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49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0" y="1536700"/>
            <a:ext cx="9398000" cy="292100"/>
          </a:xfrm>
          <a:prstGeom prst="rect">
            <a:avLst/>
          </a:prstGeom>
          <a:effectLst>
            <a:outerShdw blurRad="4746" dist="26575" dir="3480000">
              <a:srgbClr val="000000">
                <a:alpha val="7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14706600" y="9347200"/>
            <a:ext cx="28956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900" dirty="0" smtClean="0">
                <a:solidFill>
                  <a:srgbClr val="02C5DF"/>
                </a:solidFill>
                <a:latin typeface="Pretendard Medium"/>
              </a:rPr>
              <a:t>1</a:t>
            </a:r>
            <a:r>
              <a:rPr lang="en-US" sz="1900" dirty="0">
                <a:solidFill>
                  <a:srgbClr val="02C5DF"/>
                </a:solidFill>
                <a:latin typeface="Pretendard Medium"/>
              </a:rPr>
              <a:t>2</a:t>
            </a:r>
            <a:endParaRPr lang="ko-KR" sz="19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-165100" y="520700"/>
            <a:ext cx="95758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6400" b="0" i="0" u="none" strike="noStrike" dirty="0" smtClean="0">
                <a:solidFill>
                  <a:srgbClr val="000000"/>
                </a:solidFill>
                <a:latin typeface="Pretendard Black"/>
              </a:rPr>
              <a:t>Carry </a:t>
            </a:r>
            <a:r>
              <a:rPr lang="en-US" sz="6400" b="0" i="0" u="none" strike="noStrike" dirty="0" err="1" smtClean="0">
                <a:solidFill>
                  <a:srgbClr val="000000"/>
                </a:solidFill>
                <a:latin typeface="Pretendard Black"/>
              </a:rPr>
              <a:t>Lookahead</a:t>
            </a:r>
            <a:r>
              <a:rPr lang="en-US" sz="6400" b="0" i="0" u="none" strike="noStrike" dirty="0" smtClean="0">
                <a:solidFill>
                  <a:srgbClr val="000000"/>
                </a:solidFill>
                <a:latin typeface="Pretendard Black"/>
              </a:rPr>
              <a:t> Adder</a:t>
            </a:r>
            <a:endParaRPr lang="en-US" sz="6400" b="0" i="0" u="none" strike="noStrike" dirty="0">
              <a:solidFill>
                <a:srgbClr val="000000"/>
              </a:solidFill>
              <a:latin typeface="Pretendard Black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239247"/>
            <a:ext cx="11387804" cy="742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38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0" y="1536700"/>
            <a:ext cx="9398000" cy="292100"/>
          </a:xfrm>
          <a:prstGeom prst="rect">
            <a:avLst/>
          </a:prstGeom>
          <a:effectLst>
            <a:outerShdw blurRad="4746" dist="26575" dir="3480000">
              <a:srgbClr val="000000">
                <a:alpha val="7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14706600" y="9347200"/>
            <a:ext cx="28956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900" dirty="0" smtClean="0">
                <a:solidFill>
                  <a:srgbClr val="02C5DF"/>
                </a:solidFill>
                <a:latin typeface="Pretendard Medium"/>
              </a:rPr>
              <a:t>13</a:t>
            </a:r>
            <a:endParaRPr lang="ko-KR" sz="19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-165100" y="520700"/>
            <a:ext cx="95758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6400" b="0" i="0" u="none" strike="noStrike" dirty="0" smtClean="0">
                <a:solidFill>
                  <a:srgbClr val="000000"/>
                </a:solidFill>
                <a:latin typeface="Pretendard Black"/>
              </a:rPr>
              <a:t>Carry </a:t>
            </a:r>
            <a:r>
              <a:rPr lang="en-US" sz="6400" b="0" i="0" u="none" strike="noStrike" dirty="0" err="1" smtClean="0">
                <a:solidFill>
                  <a:srgbClr val="000000"/>
                </a:solidFill>
                <a:latin typeface="Pretendard Black"/>
              </a:rPr>
              <a:t>Lookahead</a:t>
            </a:r>
            <a:r>
              <a:rPr lang="en-US" sz="6400" b="0" i="0" u="none" strike="noStrike" dirty="0" smtClean="0">
                <a:solidFill>
                  <a:srgbClr val="000000"/>
                </a:solidFill>
                <a:latin typeface="Pretendard Black"/>
              </a:rPr>
              <a:t> Adder</a:t>
            </a:r>
            <a:endParaRPr lang="en-US" sz="6400" b="0" i="0" u="none" strike="noStrike" dirty="0">
              <a:solidFill>
                <a:srgbClr val="000000"/>
              </a:solidFill>
              <a:latin typeface="Pretendard Black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835275"/>
            <a:ext cx="7859222" cy="530616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844800"/>
            <a:ext cx="8078327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0" y="1536700"/>
            <a:ext cx="9398000" cy="292100"/>
          </a:xfrm>
          <a:prstGeom prst="rect">
            <a:avLst/>
          </a:prstGeom>
          <a:effectLst>
            <a:outerShdw blurRad="4746" dist="26575" dir="3480000">
              <a:srgbClr val="000000">
                <a:alpha val="7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14706600" y="9347200"/>
            <a:ext cx="28956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900" dirty="0" smtClean="0">
                <a:solidFill>
                  <a:srgbClr val="02C5DF"/>
                </a:solidFill>
                <a:latin typeface="Pretendard Medium"/>
              </a:rPr>
              <a:t>14</a:t>
            </a:r>
            <a:endParaRPr lang="ko-KR" sz="19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-165100" y="520700"/>
            <a:ext cx="95758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6400" b="0" i="0" u="none" strike="noStrike" dirty="0" smtClean="0">
                <a:solidFill>
                  <a:srgbClr val="000000"/>
                </a:solidFill>
                <a:latin typeface="Pretendard Black"/>
              </a:rPr>
              <a:t>Carry </a:t>
            </a:r>
            <a:r>
              <a:rPr lang="en-US" sz="6400" b="0" i="0" u="none" strike="noStrike" dirty="0" err="1" smtClean="0">
                <a:solidFill>
                  <a:srgbClr val="000000"/>
                </a:solidFill>
                <a:latin typeface="Pretendard Black"/>
              </a:rPr>
              <a:t>Lookahead</a:t>
            </a:r>
            <a:r>
              <a:rPr lang="en-US" sz="6400" b="0" i="0" u="none" strike="noStrike" dirty="0" smtClean="0">
                <a:solidFill>
                  <a:srgbClr val="000000"/>
                </a:solidFill>
                <a:latin typeface="Pretendard Black"/>
              </a:rPr>
              <a:t> Adder</a:t>
            </a:r>
            <a:endParaRPr lang="en-US" sz="6400" b="0" i="0" u="none" strike="noStrike" dirty="0">
              <a:solidFill>
                <a:srgbClr val="000000"/>
              </a:solidFill>
              <a:latin typeface="Pretendard Black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814102"/>
            <a:ext cx="13411200" cy="46555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400" y="2171700"/>
            <a:ext cx="3844835" cy="645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8650" y="2733726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</a:rPr>
              <a:t>NAND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00100" y="2991903"/>
            <a:ext cx="419100" cy="4477776"/>
          </a:xfrm>
          <a:prstGeom prst="rect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52538" y="2991903"/>
            <a:ext cx="347662" cy="4477776"/>
          </a:xfrm>
          <a:prstGeom prst="rect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633538" y="2982377"/>
            <a:ext cx="957262" cy="4477776"/>
          </a:xfrm>
          <a:prstGeom prst="rect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624138" y="2991902"/>
            <a:ext cx="881062" cy="4477776"/>
          </a:xfrm>
          <a:prstGeom prst="rect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181100" y="2733726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</a:rPr>
              <a:t>NOT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19275" y="2724201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</a:rPr>
              <a:t>XOR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95588" y="2705151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</a:rPr>
              <a:t>XOR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925549" y="2247900"/>
            <a:ext cx="3524251" cy="1600200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10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0" y="1536700"/>
            <a:ext cx="9398000" cy="292100"/>
          </a:xfrm>
          <a:prstGeom prst="rect">
            <a:avLst/>
          </a:prstGeom>
          <a:effectLst>
            <a:outerShdw blurRad="4746" dist="26575" dir="3480000">
              <a:srgbClr val="000000">
                <a:alpha val="7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14706600" y="9347200"/>
            <a:ext cx="28956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900" dirty="0" smtClean="0">
                <a:solidFill>
                  <a:srgbClr val="02C5DF"/>
                </a:solidFill>
                <a:latin typeface="Pretendard Medium"/>
              </a:rPr>
              <a:t>15</a:t>
            </a:r>
            <a:endParaRPr lang="ko-KR" sz="19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-165100" y="520700"/>
            <a:ext cx="95758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6400" b="0" i="0" u="none" strike="noStrike" dirty="0" smtClean="0">
                <a:solidFill>
                  <a:srgbClr val="000000"/>
                </a:solidFill>
                <a:latin typeface="Pretendard Black"/>
              </a:rPr>
              <a:t>Carry </a:t>
            </a:r>
            <a:r>
              <a:rPr lang="en-US" sz="6400" b="0" i="0" u="none" strike="noStrike" dirty="0" err="1" smtClean="0">
                <a:solidFill>
                  <a:srgbClr val="000000"/>
                </a:solidFill>
                <a:latin typeface="Pretendard Black"/>
              </a:rPr>
              <a:t>Lookahead</a:t>
            </a:r>
            <a:r>
              <a:rPr lang="en-US" sz="6400" b="0" i="0" u="none" strike="noStrike" dirty="0" smtClean="0">
                <a:solidFill>
                  <a:srgbClr val="000000"/>
                </a:solidFill>
                <a:latin typeface="Pretendard Black"/>
              </a:rPr>
              <a:t> Adder</a:t>
            </a:r>
            <a:endParaRPr lang="en-US" sz="6400" b="0" i="0" u="none" strike="noStrike" dirty="0">
              <a:solidFill>
                <a:srgbClr val="000000"/>
              </a:solidFill>
              <a:latin typeface="Pretendard Black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3770959"/>
            <a:ext cx="10134600" cy="318611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114" y="3038005"/>
            <a:ext cx="7627281" cy="446769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612103" y="5054970"/>
            <a:ext cx="76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solidFill>
                  <a:schemeClr val="bg1"/>
                </a:solidFill>
              </a:rPr>
              <a:t>2NAND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708660" y="3842866"/>
            <a:ext cx="390355" cy="3042298"/>
          </a:xfrm>
          <a:prstGeom prst="rect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7100887" y="3842866"/>
            <a:ext cx="474094" cy="3042297"/>
          </a:xfrm>
          <a:prstGeom prst="rect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610475" y="3842866"/>
            <a:ext cx="606423" cy="3042298"/>
          </a:xfrm>
          <a:prstGeom prst="rect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229598" y="3848100"/>
            <a:ext cx="728663" cy="2971800"/>
          </a:xfrm>
          <a:prstGeom prst="rect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036703" y="4895660"/>
            <a:ext cx="76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</a:rPr>
              <a:t>3NAND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574981" y="4838700"/>
            <a:ext cx="76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4NAND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226649" y="4838700"/>
            <a:ext cx="76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5NAND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432979" y="3842866"/>
            <a:ext cx="273810" cy="3042297"/>
          </a:xfrm>
          <a:prstGeom prst="rect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6352830" y="4983063"/>
            <a:ext cx="4798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</a:rPr>
              <a:t>NOT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0722260" y="3089276"/>
            <a:ext cx="4060540" cy="2227304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71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0" y="1536700"/>
            <a:ext cx="9398000" cy="292100"/>
          </a:xfrm>
          <a:prstGeom prst="rect">
            <a:avLst/>
          </a:prstGeom>
          <a:effectLst>
            <a:outerShdw blurRad="4746" dist="26575" dir="3480000">
              <a:srgbClr val="000000">
                <a:alpha val="7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14706600" y="9347200"/>
            <a:ext cx="28956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900" dirty="0" smtClean="0">
                <a:solidFill>
                  <a:srgbClr val="02C5DF"/>
                </a:solidFill>
                <a:latin typeface="Pretendard Medium"/>
              </a:rPr>
              <a:t>16</a:t>
            </a:r>
            <a:endParaRPr lang="ko-KR" sz="19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-165100" y="520700"/>
            <a:ext cx="95758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6400" b="0" i="0" u="none" strike="noStrike" dirty="0" smtClean="0">
                <a:solidFill>
                  <a:srgbClr val="000000"/>
                </a:solidFill>
                <a:latin typeface="Pretendard Black"/>
              </a:rPr>
              <a:t>Carry </a:t>
            </a:r>
            <a:r>
              <a:rPr lang="en-US" sz="6400" b="0" i="0" u="none" strike="noStrike" dirty="0" err="1" smtClean="0">
                <a:solidFill>
                  <a:srgbClr val="000000"/>
                </a:solidFill>
                <a:latin typeface="Pretendard Black"/>
              </a:rPr>
              <a:t>Lookahead</a:t>
            </a:r>
            <a:r>
              <a:rPr lang="en-US" sz="6400" b="0" i="0" u="none" strike="noStrike" dirty="0" smtClean="0">
                <a:solidFill>
                  <a:srgbClr val="000000"/>
                </a:solidFill>
                <a:latin typeface="Pretendard Black"/>
              </a:rPr>
              <a:t> Adder</a:t>
            </a:r>
            <a:endParaRPr lang="en-US" sz="6400" b="0" i="0" u="none" strike="noStrike" dirty="0">
              <a:solidFill>
                <a:srgbClr val="000000"/>
              </a:solidFill>
              <a:latin typeface="Pretendard Black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524000" y="2171700"/>
            <a:ext cx="4191000" cy="7274579"/>
            <a:chOff x="990600" y="2199103"/>
            <a:chExt cx="4191000" cy="727457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45"/>
            <a:stretch/>
          </p:blipFill>
          <p:spPr>
            <a:xfrm>
              <a:off x="990600" y="2247900"/>
              <a:ext cx="4191000" cy="7225782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2819400" y="2220117"/>
              <a:ext cx="1143000" cy="688578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947988" y="8764351"/>
              <a:ext cx="7620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47988" y="8196462"/>
              <a:ext cx="7620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0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947988" y="7676874"/>
              <a:ext cx="7620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0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47988" y="7193758"/>
              <a:ext cx="7620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0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47988" y="6677587"/>
              <a:ext cx="7620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47988" y="6208977"/>
              <a:ext cx="7620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0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47988" y="5709334"/>
              <a:ext cx="7620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947988" y="5205345"/>
              <a:ext cx="7620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0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47988" y="4221459"/>
              <a:ext cx="7620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47988" y="3652109"/>
              <a:ext cx="7620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0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947988" y="3145931"/>
              <a:ext cx="7620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0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47988" y="2742699"/>
              <a:ext cx="7620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47988" y="2218034"/>
              <a:ext cx="7620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0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795588" y="7146197"/>
              <a:ext cx="1166812" cy="1987486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53000"/>
              </a:schemeClr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807494" y="5167777"/>
              <a:ext cx="1166812" cy="1868924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53000"/>
              </a:schemeClr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164806" y="7864216"/>
              <a:ext cx="7620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8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129881" y="6102239"/>
              <a:ext cx="49291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10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795588" y="2199103"/>
              <a:ext cx="1166812" cy="2400785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53000"/>
              </a:schemeClr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129881" y="3249090"/>
              <a:ext cx="49291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18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6781800" y="4789847"/>
            <a:ext cx="48669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Arial Black" panose="020B0A04020102020204" pitchFamily="34" charset="0"/>
              </a:rPr>
              <a:t>         G       E      C      A</a:t>
            </a:r>
          </a:p>
          <a:p>
            <a:r>
              <a:rPr lang="en-US" altLang="ko-KR" sz="2400" dirty="0" smtClean="0">
                <a:latin typeface="Arial Black" panose="020B0A04020102020204" pitchFamily="34" charset="0"/>
              </a:rPr>
              <a:t>         H       F      D      B</a:t>
            </a:r>
          </a:p>
          <a:p>
            <a:r>
              <a:rPr lang="en-US" altLang="ko-KR" sz="2400" dirty="0" smtClean="0">
                <a:latin typeface="Arial Black" panose="020B0A04020102020204" pitchFamily="34" charset="0"/>
              </a:rPr>
              <a:t>-----------------------------------------</a:t>
            </a:r>
          </a:p>
          <a:p>
            <a:r>
              <a:rPr lang="en-US" altLang="ko-KR" sz="2400" dirty="0" err="1" smtClean="0">
                <a:latin typeface="Arial Black" panose="020B0A04020102020204" pitchFamily="34" charset="0"/>
              </a:rPr>
              <a:t>C</a:t>
            </a:r>
            <a:r>
              <a:rPr lang="en-US" altLang="ko-KR" sz="2400" baseline="-25000" dirty="0" err="1" smtClean="0">
                <a:latin typeface="Arial Black" panose="020B0A04020102020204" pitchFamily="34" charset="0"/>
              </a:rPr>
              <a:t>out</a:t>
            </a:r>
            <a:r>
              <a:rPr lang="en-US" altLang="ko-KR" sz="2400" dirty="0" smtClean="0">
                <a:latin typeface="Arial Black" panose="020B0A04020102020204" pitchFamily="34" charset="0"/>
              </a:rPr>
              <a:t>  S3     S2     S1    S0</a:t>
            </a:r>
            <a:endParaRPr lang="ko-KR" altLang="en-US" sz="2400" dirty="0">
              <a:latin typeface="Arial Black" panose="020B0A040201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887200" y="4789847"/>
            <a:ext cx="457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Arial Black" panose="020B0A04020102020204" pitchFamily="34" charset="0"/>
              </a:rPr>
              <a:t>       1       </a:t>
            </a:r>
            <a:r>
              <a:rPr lang="en-US" altLang="ko-KR" sz="2400" dirty="0">
                <a:latin typeface="Arial Black" panose="020B0A04020102020204" pitchFamily="34" charset="0"/>
              </a:rPr>
              <a:t>0</a:t>
            </a:r>
            <a:r>
              <a:rPr lang="en-US" altLang="ko-KR" sz="2400" dirty="0" smtClean="0">
                <a:latin typeface="Arial Black" panose="020B0A04020102020204" pitchFamily="34" charset="0"/>
              </a:rPr>
              <a:t>      </a:t>
            </a:r>
            <a:r>
              <a:rPr lang="en-US" altLang="ko-KR" sz="2400" dirty="0">
                <a:latin typeface="Arial Black" panose="020B0A04020102020204" pitchFamily="34" charset="0"/>
              </a:rPr>
              <a:t>1</a:t>
            </a:r>
            <a:r>
              <a:rPr lang="en-US" altLang="ko-KR" sz="2400" dirty="0" smtClean="0">
                <a:latin typeface="Arial Black" panose="020B0A04020102020204" pitchFamily="34" charset="0"/>
              </a:rPr>
              <a:t>      </a:t>
            </a:r>
            <a:r>
              <a:rPr lang="en-US" altLang="ko-KR" sz="2400" dirty="0">
                <a:latin typeface="Arial Black" panose="020B0A04020102020204" pitchFamily="34" charset="0"/>
              </a:rPr>
              <a:t>0</a:t>
            </a:r>
            <a:endParaRPr lang="en-US" altLang="ko-KR" sz="2400" dirty="0" smtClean="0">
              <a:latin typeface="Arial Black" panose="020B0A04020102020204" pitchFamily="34" charset="0"/>
            </a:endParaRPr>
          </a:p>
          <a:p>
            <a:r>
              <a:rPr lang="en-US" altLang="ko-KR" sz="2400" dirty="0" smtClean="0">
                <a:latin typeface="Arial Black" panose="020B0A04020102020204" pitchFamily="34" charset="0"/>
              </a:rPr>
              <a:t>       1       </a:t>
            </a:r>
            <a:r>
              <a:rPr lang="en-US" altLang="ko-KR" sz="2400" dirty="0">
                <a:latin typeface="Arial Black" panose="020B0A04020102020204" pitchFamily="34" charset="0"/>
              </a:rPr>
              <a:t>0</a:t>
            </a:r>
            <a:r>
              <a:rPr lang="en-US" altLang="ko-KR" sz="2400" dirty="0" smtClean="0">
                <a:latin typeface="Arial Black" panose="020B0A04020102020204" pitchFamily="34" charset="0"/>
              </a:rPr>
              <a:t>      </a:t>
            </a:r>
            <a:r>
              <a:rPr lang="en-US" altLang="ko-KR" sz="2400" dirty="0">
                <a:latin typeface="Arial Black" panose="020B0A04020102020204" pitchFamily="34" charset="0"/>
              </a:rPr>
              <a:t>0</a:t>
            </a:r>
            <a:r>
              <a:rPr lang="en-US" altLang="ko-KR" sz="2400" dirty="0" smtClean="0">
                <a:latin typeface="Arial Black" panose="020B0A04020102020204" pitchFamily="34" charset="0"/>
              </a:rPr>
              <a:t>      </a:t>
            </a:r>
            <a:r>
              <a:rPr lang="en-US" altLang="ko-KR" sz="2400" dirty="0">
                <a:latin typeface="Arial Black" panose="020B0A04020102020204" pitchFamily="34" charset="0"/>
              </a:rPr>
              <a:t>0</a:t>
            </a:r>
            <a:endParaRPr lang="en-US" altLang="ko-KR" sz="2400" dirty="0" smtClean="0">
              <a:latin typeface="Arial Black" panose="020B0A04020102020204" pitchFamily="34" charset="0"/>
            </a:endParaRPr>
          </a:p>
          <a:p>
            <a:r>
              <a:rPr lang="en-US" altLang="ko-KR" sz="2400" dirty="0" smtClean="0">
                <a:latin typeface="Arial Black" panose="020B0A04020102020204" pitchFamily="34" charset="0"/>
              </a:rPr>
              <a:t>---------------------------------------</a:t>
            </a:r>
          </a:p>
          <a:p>
            <a:r>
              <a:rPr lang="en-US" altLang="ko-KR" sz="2400" dirty="0" smtClean="0">
                <a:latin typeface="Arial Black" panose="020B0A04020102020204" pitchFamily="34" charset="0"/>
              </a:rPr>
              <a:t>1     0       0      1      0</a:t>
            </a:r>
            <a:endParaRPr lang="ko-KR" altLang="en-US" sz="2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29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0" y="1536700"/>
            <a:ext cx="9398000" cy="292100"/>
          </a:xfrm>
          <a:prstGeom prst="rect">
            <a:avLst/>
          </a:prstGeom>
          <a:effectLst>
            <a:outerShdw blurRad="4746" dist="26575" dir="3480000">
              <a:srgbClr val="000000">
                <a:alpha val="7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14706600" y="9347200"/>
            <a:ext cx="28956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altLang="ko-KR" sz="1900" dirty="0" smtClean="0">
                <a:solidFill>
                  <a:srgbClr val="02C5DF"/>
                </a:solidFill>
                <a:latin typeface="Pretendard Medium"/>
              </a:rPr>
              <a:t>17</a:t>
            </a:r>
            <a:endParaRPr lang="ko-KR" sz="19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-165100" y="520700"/>
            <a:ext cx="95758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6400" b="0" i="0" u="none" strike="noStrike" dirty="0" smtClean="0">
                <a:solidFill>
                  <a:srgbClr val="000000"/>
                </a:solidFill>
                <a:latin typeface="Pretendard Black"/>
              </a:rPr>
              <a:t>Carry </a:t>
            </a:r>
            <a:r>
              <a:rPr lang="en-US" sz="6400" b="0" i="0" u="none" strike="noStrike" dirty="0" err="1" smtClean="0">
                <a:solidFill>
                  <a:srgbClr val="000000"/>
                </a:solidFill>
                <a:latin typeface="Pretendard Black"/>
              </a:rPr>
              <a:t>Lookahead</a:t>
            </a:r>
            <a:r>
              <a:rPr lang="en-US" sz="6400" b="0" i="0" u="none" strike="noStrike" dirty="0" smtClean="0">
                <a:solidFill>
                  <a:srgbClr val="000000"/>
                </a:solidFill>
                <a:latin typeface="Pretendard Black"/>
              </a:rPr>
              <a:t> Adder</a:t>
            </a:r>
            <a:endParaRPr lang="en-US" sz="6400" b="0" i="0" u="none" strike="noStrike" dirty="0">
              <a:solidFill>
                <a:srgbClr val="000000"/>
              </a:solidFill>
              <a:latin typeface="Pretendard Black"/>
            </a:endParaRPr>
          </a:p>
        </p:txBody>
      </p:sp>
      <p:pic>
        <p:nvPicPr>
          <p:cNvPr id="33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0400" y="3606800"/>
            <a:ext cx="6413500" cy="2374900"/>
          </a:xfrm>
          <a:prstGeom prst="rect">
            <a:avLst/>
          </a:prstGeom>
          <a:effectLst>
            <a:outerShdw blurRad="1175800" dist="418271" dir="3480000">
              <a:srgbClr val="000000">
                <a:alpha val="7000"/>
              </a:srgbClr>
            </a:outerShdw>
          </a:effectLst>
        </p:spPr>
      </p:pic>
      <p:pic>
        <p:nvPicPr>
          <p:cNvPr id="34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400" y="3086100"/>
            <a:ext cx="6413500" cy="952500"/>
          </a:xfrm>
          <a:prstGeom prst="rect">
            <a:avLst/>
          </a:prstGeom>
          <a:effectLst>
            <a:outerShdw blurRad="52491" dist="88376" dir="3480000">
              <a:srgbClr val="000000">
                <a:alpha val="7000"/>
              </a:srgbClr>
            </a:outerShdw>
          </a:effectLst>
        </p:spPr>
      </p:pic>
      <p:sp>
        <p:nvSpPr>
          <p:cNvPr id="35" name="TextBox 21"/>
          <p:cNvSpPr txBox="1"/>
          <p:nvPr/>
        </p:nvSpPr>
        <p:spPr>
          <a:xfrm>
            <a:off x="11245850" y="4102100"/>
            <a:ext cx="5562600" cy="275673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endParaRPr lang="en-US" altLang="ko-KR" sz="2400" dirty="0" smtClean="0">
              <a:solidFill>
                <a:srgbClr val="000000"/>
              </a:solidFill>
              <a:ea typeface="Pretendard Light"/>
            </a:endParaRPr>
          </a:p>
          <a:p>
            <a:pPr lvl="0" algn="ctr">
              <a:lnSpc>
                <a:spcPct val="119519"/>
              </a:lnSpc>
            </a:pPr>
            <a:r>
              <a:rPr lang="en-US" altLang="ko-KR" sz="2800" dirty="0" smtClean="0">
                <a:solidFill>
                  <a:srgbClr val="000000"/>
                </a:solidFill>
                <a:ea typeface="Pretendard Light"/>
              </a:rPr>
              <a:t>Propagation </a:t>
            </a:r>
            <a:r>
              <a:rPr lang="en-US" altLang="ko-KR" sz="2800" dirty="0" smtClean="0">
                <a:solidFill>
                  <a:srgbClr val="000000"/>
                </a:solidFill>
                <a:ea typeface="Pretendard Light"/>
              </a:rPr>
              <a:t>Delay </a:t>
            </a:r>
            <a:r>
              <a:rPr lang="ko-KR" altLang="en-US" sz="2800" dirty="0" smtClean="0">
                <a:solidFill>
                  <a:srgbClr val="000000"/>
                </a:solidFill>
                <a:ea typeface="Pretendard Light"/>
              </a:rPr>
              <a:t>↓</a:t>
            </a:r>
            <a:endParaRPr lang="en-US" altLang="ko-KR" sz="2800" dirty="0">
              <a:solidFill>
                <a:srgbClr val="000000"/>
              </a:solidFill>
              <a:ea typeface="Pretendard Light"/>
            </a:endParaRPr>
          </a:p>
          <a:p>
            <a:pPr lvl="0" algn="ctr">
              <a:lnSpc>
                <a:spcPct val="119519"/>
              </a:lnSpc>
            </a:pPr>
            <a:endParaRPr lang="en-US" altLang="ko-KR" sz="2800" dirty="0" smtClean="0">
              <a:solidFill>
                <a:srgbClr val="000000"/>
              </a:solidFill>
              <a:ea typeface="Pretendard Light"/>
            </a:endParaRPr>
          </a:p>
          <a:p>
            <a:pPr lvl="0" algn="ctr">
              <a:lnSpc>
                <a:spcPct val="119519"/>
              </a:lnSpc>
            </a:pPr>
            <a:r>
              <a:rPr lang="en-US" altLang="ko-KR" sz="2800" dirty="0" smtClean="0">
                <a:solidFill>
                  <a:srgbClr val="000000"/>
                </a:solidFill>
                <a:ea typeface="Pretendard Light"/>
              </a:rPr>
              <a:t>Transition </a:t>
            </a:r>
            <a:r>
              <a:rPr lang="en-US" altLang="ko-KR" sz="2800" dirty="0" smtClean="0">
                <a:solidFill>
                  <a:srgbClr val="000000"/>
                </a:solidFill>
                <a:ea typeface="Pretendard Light"/>
              </a:rPr>
              <a:t>Time </a:t>
            </a:r>
            <a:r>
              <a:rPr lang="ko-KR" altLang="en-US" sz="2800" dirty="0">
                <a:solidFill>
                  <a:srgbClr val="000000"/>
                </a:solidFill>
                <a:ea typeface="Pretendard Light"/>
              </a:rPr>
              <a:t>↑</a:t>
            </a:r>
            <a:endParaRPr lang="en-US" altLang="ko-KR" sz="2800" dirty="0" smtClean="0">
              <a:solidFill>
                <a:srgbClr val="000000"/>
              </a:solidFill>
              <a:ea typeface="Pretendard Light"/>
            </a:endParaRPr>
          </a:p>
          <a:p>
            <a:pPr lvl="0" algn="ctr">
              <a:lnSpc>
                <a:spcPct val="119519"/>
              </a:lnSpc>
            </a:pPr>
            <a:endParaRPr lang="en-US" altLang="ko-KR" sz="2400" dirty="0" smtClean="0">
              <a:solidFill>
                <a:srgbClr val="000000"/>
              </a:solidFill>
              <a:ea typeface="Pretendard Light"/>
            </a:endParaRPr>
          </a:p>
          <a:p>
            <a:pPr lvl="0" algn="ctr">
              <a:lnSpc>
                <a:spcPct val="119519"/>
              </a:lnSpc>
            </a:pPr>
            <a:endParaRPr lang="en-US" sz="2400" b="0" i="0" u="none" strike="noStrike" dirty="0">
              <a:solidFill>
                <a:srgbClr val="000000"/>
              </a:solidFill>
              <a:latin typeface="Pretendard Light"/>
              <a:ea typeface="Pretendard Light"/>
            </a:endParaRPr>
          </a:p>
          <a:p>
            <a:pPr lvl="0" algn="ctr">
              <a:lnSpc>
                <a:spcPct val="119519"/>
              </a:lnSpc>
            </a:pPr>
            <a:endParaRPr lang="en-US" sz="24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36" name="TextBox 22"/>
          <p:cNvSpPr txBox="1"/>
          <p:nvPr/>
        </p:nvSpPr>
        <p:spPr>
          <a:xfrm>
            <a:off x="11950700" y="3327400"/>
            <a:ext cx="4152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800" b="0" i="0" u="none" strike="noStrike" dirty="0" smtClean="0">
                <a:solidFill>
                  <a:srgbClr val="000000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Prediction of using CLA</a:t>
            </a:r>
            <a:endParaRPr lang="ko-KR" sz="2800" b="0" i="0" u="none" strike="noStrike" dirty="0">
              <a:solidFill>
                <a:srgbClr val="000000"/>
              </a:solidFill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  <p:pic>
        <p:nvPicPr>
          <p:cNvPr id="37" name="Picture 4" descr="SN74LVC2T45: Frequency calculation - Logic forum - Logic - TI E2E support  forum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162300"/>
            <a:ext cx="9105415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56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0" y="1536700"/>
            <a:ext cx="9398000" cy="292100"/>
          </a:xfrm>
          <a:prstGeom prst="rect">
            <a:avLst/>
          </a:prstGeom>
          <a:effectLst>
            <a:outerShdw blurRad="4746" dist="26575" dir="3480000">
              <a:srgbClr val="000000">
                <a:alpha val="7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14706600" y="9347200"/>
            <a:ext cx="28956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900" dirty="0" smtClean="0">
                <a:solidFill>
                  <a:srgbClr val="02C5DF"/>
                </a:solidFill>
                <a:latin typeface="Pretendard Medium"/>
              </a:rPr>
              <a:t>18</a:t>
            </a:r>
            <a:endParaRPr lang="ko-KR" sz="19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-165100" y="520700"/>
            <a:ext cx="95758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6400" b="0" i="0" u="none" strike="noStrike" dirty="0" smtClean="0">
                <a:solidFill>
                  <a:srgbClr val="000000"/>
                </a:solidFill>
                <a:latin typeface="Pretendard Black"/>
              </a:rPr>
              <a:t>Carry </a:t>
            </a:r>
            <a:r>
              <a:rPr lang="en-US" sz="6400" b="0" i="0" u="none" strike="noStrike" dirty="0" err="1" smtClean="0">
                <a:solidFill>
                  <a:srgbClr val="000000"/>
                </a:solidFill>
                <a:latin typeface="Pretendard Black"/>
              </a:rPr>
              <a:t>Lookahead</a:t>
            </a:r>
            <a:r>
              <a:rPr lang="en-US" sz="6400" b="0" i="0" u="none" strike="noStrike" dirty="0" smtClean="0">
                <a:solidFill>
                  <a:srgbClr val="000000"/>
                </a:solidFill>
                <a:latin typeface="Pretendard Black"/>
              </a:rPr>
              <a:t> </a:t>
            </a:r>
            <a:r>
              <a:rPr lang="en-US" sz="6400" b="0" i="0" u="none" strike="noStrike" dirty="0" smtClean="0">
                <a:solidFill>
                  <a:srgbClr val="000000"/>
                </a:solidFill>
                <a:latin typeface="Pretendard Black"/>
              </a:rPr>
              <a:t>Adder</a:t>
            </a:r>
            <a:endParaRPr lang="en-US" sz="6400" b="0" i="0" u="none" strike="noStrike" dirty="0">
              <a:solidFill>
                <a:srgbClr val="000000"/>
              </a:solidFill>
              <a:latin typeface="Pretendard Black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787650"/>
            <a:ext cx="8323242" cy="5872833"/>
          </a:xfrm>
          <a:prstGeom prst="rect">
            <a:avLst/>
          </a:prstGeom>
        </p:spPr>
      </p:pic>
      <p:pic>
        <p:nvPicPr>
          <p:cNvPr id="33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400" y="3543300"/>
            <a:ext cx="6413500" cy="3581400"/>
          </a:xfrm>
          <a:prstGeom prst="rect">
            <a:avLst/>
          </a:prstGeom>
          <a:effectLst>
            <a:outerShdw blurRad="1175800" dist="418271" dir="3480000">
              <a:srgbClr val="000000">
                <a:alpha val="7000"/>
              </a:srgbClr>
            </a:outerShdw>
          </a:effectLst>
        </p:spPr>
      </p:pic>
      <p:pic>
        <p:nvPicPr>
          <p:cNvPr id="34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0400" y="3086100"/>
            <a:ext cx="6413500" cy="952500"/>
          </a:xfrm>
          <a:prstGeom prst="rect">
            <a:avLst/>
          </a:prstGeom>
          <a:effectLst>
            <a:outerShdw blurRad="52491" dist="88376" dir="3480000">
              <a:srgbClr val="000000">
                <a:alpha val="7000"/>
              </a:srgbClr>
            </a:outerShdw>
          </a:effectLst>
        </p:spPr>
      </p:pic>
      <p:sp>
        <p:nvSpPr>
          <p:cNvPr id="35" name="TextBox 21"/>
          <p:cNvSpPr txBox="1"/>
          <p:nvPr/>
        </p:nvSpPr>
        <p:spPr>
          <a:xfrm>
            <a:off x="11245850" y="4014117"/>
            <a:ext cx="5562600" cy="363128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en-US" altLang="ko-KR" sz="2800" dirty="0" smtClean="0">
                <a:solidFill>
                  <a:srgbClr val="000000"/>
                </a:solidFill>
                <a:latin typeface="+mj-lt"/>
                <a:ea typeface="Pretendard Light"/>
              </a:rPr>
              <a:t>Path </a:t>
            </a:r>
            <a:r>
              <a:rPr lang="en-US" altLang="ko-KR" sz="2800" dirty="0" smtClean="0">
                <a:solidFill>
                  <a:srgbClr val="000000"/>
                </a:solidFill>
                <a:latin typeface="+mj-lt"/>
                <a:ea typeface="Pretendard Light"/>
              </a:rPr>
              <a:t>delay </a:t>
            </a:r>
            <a:r>
              <a:rPr lang="ko-KR" altLang="en-US" sz="2800" dirty="0">
                <a:solidFill>
                  <a:srgbClr val="000000"/>
                </a:solidFill>
                <a:ea typeface="Pretendard Light"/>
              </a:rPr>
              <a:t>↑</a:t>
            </a:r>
            <a:endParaRPr lang="en-US" altLang="ko-KR" sz="2800" dirty="0" smtClean="0">
              <a:solidFill>
                <a:srgbClr val="000000"/>
              </a:solidFill>
              <a:latin typeface="+mj-lt"/>
              <a:ea typeface="Pretendard Light"/>
            </a:endParaRPr>
          </a:p>
          <a:p>
            <a:pPr lvl="0" algn="ctr">
              <a:lnSpc>
                <a:spcPct val="119519"/>
              </a:lnSpc>
            </a:pPr>
            <a:r>
              <a:rPr lang="en-US" sz="2800" dirty="0" smtClean="0">
                <a:solidFill>
                  <a:srgbClr val="000000"/>
                </a:solidFill>
                <a:latin typeface="+mj-lt"/>
                <a:ea typeface="Pretendard Light"/>
              </a:rPr>
              <a:t>Transition time </a:t>
            </a:r>
            <a:r>
              <a:rPr lang="ko-KR" altLang="en-US" sz="2800" dirty="0" smtClean="0">
                <a:solidFill>
                  <a:srgbClr val="000000"/>
                </a:solidFill>
                <a:ea typeface="Pretendard Light"/>
              </a:rPr>
              <a:t>↑</a:t>
            </a:r>
            <a:endParaRPr lang="en-US" sz="2800" b="0" i="0" u="none" strike="noStrike" dirty="0" smtClean="0">
              <a:solidFill>
                <a:srgbClr val="000000"/>
              </a:solidFill>
              <a:latin typeface="+mj-lt"/>
              <a:ea typeface="Pretendard Light"/>
            </a:endParaRPr>
          </a:p>
          <a:p>
            <a:pPr lvl="0" algn="ctr">
              <a:lnSpc>
                <a:spcPct val="119519"/>
              </a:lnSpc>
            </a:pPr>
            <a:r>
              <a:rPr lang="en-US" altLang="ko-KR" sz="2800" dirty="0" smtClean="0">
                <a:solidFill>
                  <a:srgbClr val="000000"/>
                </a:solidFill>
                <a:latin typeface="+mj-lt"/>
                <a:ea typeface="Pretendard Light"/>
              </a:rPr>
              <a:t>Response time </a:t>
            </a:r>
            <a:r>
              <a:rPr lang="ko-KR" altLang="en-US" sz="2800" dirty="0">
                <a:solidFill>
                  <a:srgbClr val="000000"/>
                </a:solidFill>
                <a:ea typeface="Pretendard Light"/>
              </a:rPr>
              <a:t>↓</a:t>
            </a:r>
            <a:endParaRPr lang="en-US" altLang="ko-KR" sz="2800" dirty="0" smtClean="0">
              <a:solidFill>
                <a:srgbClr val="000000"/>
              </a:solidFill>
              <a:latin typeface="+mj-lt"/>
              <a:ea typeface="Pretendard Light"/>
            </a:endParaRPr>
          </a:p>
          <a:p>
            <a:pPr lvl="0" algn="ctr">
              <a:lnSpc>
                <a:spcPct val="119519"/>
              </a:lnSpc>
            </a:pPr>
            <a:endParaRPr lang="en-US" sz="2800" b="0" i="0" u="none" strike="noStrike" dirty="0">
              <a:solidFill>
                <a:srgbClr val="000000"/>
              </a:solidFill>
              <a:latin typeface="+mj-lt"/>
              <a:ea typeface="Pretendard Light"/>
            </a:endParaRPr>
          </a:p>
          <a:p>
            <a:pPr lvl="0" algn="ctr">
              <a:lnSpc>
                <a:spcPct val="119519"/>
              </a:lnSpc>
            </a:pPr>
            <a:r>
              <a:rPr lang="en-US" altLang="ko-KR" sz="2800" dirty="0" smtClean="0">
                <a:solidFill>
                  <a:srgbClr val="000000"/>
                </a:solidFill>
                <a:latin typeface="+mj-lt"/>
                <a:ea typeface="Pretendard Light"/>
              </a:rPr>
              <a:t>Cause</a:t>
            </a:r>
            <a:r>
              <a:rPr lang="ko-KR" altLang="en-US" sz="2800" dirty="0" smtClean="0">
                <a:solidFill>
                  <a:srgbClr val="000000"/>
                </a:solidFill>
                <a:latin typeface="+mj-lt"/>
                <a:ea typeface="Pretendard Light"/>
              </a:rPr>
              <a:t> </a:t>
            </a:r>
            <a:r>
              <a:rPr lang="en-US" altLang="ko-KR" sz="2800" dirty="0" smtClean="0">
                <a:solidFill>
                  <a:srgbClr val="000000"/>
                </a:solidFill>
                <a:latin typeface="+mj-lt"/>
                <a:ea typeface="Pretendard Light"/>
              </a:rPr>
              <a:t>: </a:t>
            </a:r>
            <a:r>
              <a:rPr lang="en-US" altLang="ko-KR" sz="2800" dirty="0" err="1" smtClean="0">
                <a:solidFill>
                  <a:srgbClr val="000000"/>
                </a:solidFill>
                <a:latin typeface="+mj-lt"/>
                <a:ea typeface="Pretendard Light"/>
              </a:rPr>
              <a:t>Fanout</a:t>
            </a:r>
            <a:r>
              <a:rPr lang="ko-KR" altLang="en-US" sz="2800" dirty="0">
                <a:solidFill>
                  <a:srgbClr val="000000"/>
                </a:solidFill>
                <a:ea typeface="Pretendard Light"/>
              </a:rPr>
              <a:t> </a:t>
            </a:r>
            <a:r>
              <a:rPr lang="ko-KR" altLang="en-US" sz="2800" dirty="0" smtClean="0">
                <a:solidFill>
                  <a:srgbClr val="000000"/>
                </a:solidFill>
                <a:ea typeface="Pretendard Light"/>
              </a:rPr>
              <a:t>↑  </a:t>
            </a:r>
            <a:r>
              <a:rPr lang="en-US" altLang="ko-KR" sz="2800" dirty="0" smtClean="0">
                <a:solidFill>
                  <a:srgbClr val="000000"/>
                </a:solidFill>
                <a:ea typeface="Pretendard Light"/>
                <a:sym typeface="Wingdings" panose="05000000000000000000" pitchFamily="2" charset="2"/>
              </a:rPr>
              <a:t></a:t>
            </a:r>
            <a:r>
              <a:rPr lang="en-US" altLang="ko-KR" sz="2800" dirty="0" smtClean="0">
                <a:solidFill>
                  <a:srgbClr val="000000"/>
                </a:solidFill>
                <a:latin typeface="+mj-lt"/>
                <a:ea typeface="Pretendard Light"/>
              </a:rPr>
              <a:t>  </a:t>
            </a:r>
            <a:r>
              <a:rPr lang="ko-KR" altLang="en-US" sz="2800" dirty="0" smtClean="0">
                <a:solidFill>
                  <a:srgbClr val="000000"/>
                </a:solidFill>
                <a:latin typeface="+mj-lt"/>
                <a:ea typeface="Pretendard Light"/>
              </a:rPr>
              <a:t> </a:t>
            </a:r>
            <a:r>
              <a:rPr lang="en-US" altLang="ko-KR" sz="2800" dirty="0" smtClean="0">
                <a:solidFill>
                  <a:srgbClr val="000000"/>
                </a:solidFill>
                <a:latin typeface="+mj-lt"/>
                <a:ea typeface="Pretendard Light"/>
              </a:rPr>
              <a:t>RC Delay </a:t>
            </a:r>
            <a:r>
              <a:rPr lang="ko-KR" altLang="en-US" sz="2800" dirty="0">
                <a:solidFill>
                  <a:srgbClr val="000000"/>
                </a:solidFill>
                <a:ea typeface="Pretendard Light"/>
              </a:rPr>
              <a:t>↑</a:t>
            </a:r>
            <a:endParaRPr lang="en-US" sz="2800" b="0" i="0" u="none" strike="noStrike" dirty="0">
              <a:solidFill>
                <a:srgbClr val="000000"/>
              </a:solidFill>
              <a:latin typeface="+mj-lt"/>
              <a:ea typeface="Pretendard Light"/>
            </a:endParaRPr>
          </a:p>
          <a:p>
            <a:pPr lvl="0" algn="ctr">
              <a:lnSpc>
                <a:spcPct val="119519"/>
              </a:lnSpc>
            </a:pPr>
            <a:endParaRPr lang="en-US" sz="24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36" name="TextBox 22"/>
          <p:cNvSpPr txBox="1"/>
          <p:nvPr/>
        </p:nvSpPr>
        <p:spPr>
          <a:xfrm>
            <a:off x="11176000" y="3327400"/>
            <a:ext cx="5702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800" dirty="0" smtClean="0">
                <a:solidFill>
                  <a:srgbClr val="000000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CLA &amp; RCA 4bit </a:t>
            </a:r>
            <a:r>
              <a:rPr lang="en-US" altLang="ko-KR" sz="2800" dirty="0" smtClean="0">
                <a:solidFill>
                  <a:srgbClr val="000000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Simulation </a:t>
            </a:r>
            <a:r>
              <a:rPr lang="en-US" altLang="ko-KR" sz="2800" dirty="0" smtClean="0">
                <a:solidFill>
                  <a:srgbClr val="000000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Result</a:t>
            </a:r>
            <a:endParaRPr lang="ko-KR" sz="2800" b="0" i="0" u="none" strike="noStrike" dirty="0">
              <a:solidFill>
                <a:srgbClr val="000000"/>
              </a:solidFill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00600" y="38227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RCA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42384" y="45339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CLA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50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3835400" y="5168900"/>
            <a:ext cx="106299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900" y="3683000"/>
            <a:ext cx="800100" cy="673100"/>
          </a:xfrm>
          <a:prstGeom prst="rect">
            <a:avLst/>
          </a:prstGeom>
          <a:effectLst>
            <a:outerShdw blurRad="25803" dist="61962" dir="3480000">
              <a:srgbClr val="000000">
                <a:alpha val="7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5930900"/>
            <a:ext cx="800100" cy="673100"/>
          </a:xfrm>
          <a:prstGeom prst="rect">
            <a:avLst/>
          </a:prstGeom>
          <a:effectLst>
            <a:outerShdw blurRad="25803" dist="61962" dir="3480000">
              <a:srgbClr val="000000">
                <a:alpha val="7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900" y="6045200"/>
            <a:ext cx="4699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7900" y="3784600"/>
            <a:ext cx="2921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7600" y="7251700"/>
            <a:ext cx="2286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7600" y="5549900"/>
            <a:ext cx="2286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7600" y="3848100"/>
            <a:ext cx="2286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7600" y="2146300"/>
            <a:ext cx="2286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9400" y="-139700"/>
            <a:ext cx="9271000" cy="10807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151100" y="9347200"/>
            <a:ext cx="2451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900" b="0" i="0" u="none" strike="noStrike" dirty="0" smtClean="0">
                <a:solidFill>
                  <a:srgbClr val="02C5DF"/>
                </a:solidFill>
                <a:latin typeface="Pretendard Medium"/>
              </a:rPr>
              <a:t>01</a:t>
            </a:r>
            <a:endParaRPr lang="en-US" sz="19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0579100" y="2800350"/>
            <a:ext cx="5880100" cy="4686300"/>
            <a:chOff x="10579100" y="1943100"/>
            <a:chExt cx="5880100" cy="4686300"/>
          </a:xfrm>
        </p:grpSpPr>
        <p:sp>
          <p:nvSpPr>
            <p:cNvPr id="16" name="TextBox 16"/>
            <p:cNvSpPr txBox="1"/>
            <p:nvPr/>
          </p:nvSpPr>
          <p:spPr>
            <a:xfrm>
              <a:off x="11798300" y="5956300"/>
              <a:ext cx="4064000" cy="673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en-US" sz="1900" b="0" i="0" u="none" strike="noStrike" dirty="0" smtClean="0">
                  <a:solidFill>
                    <a:srgbClr val="000000"/>
                  </a:solidFill>
                  <a:latin typeface="Pretendard Light"/>
                </a:rPr>
                <a:t>Simulation</a:t>
              </a:r>
              <a:endParaRPr lang="en-US" sz="1900" b="0" i="0" u="none" strike="noStrike" dirty="0">
                <a:solidFill>
                  <a:srgbClr val="000000"/>
                </a:solidFill>
                <a:latin typeface="Pretendard Light"/>
              </a:endParaRPr>
            </a:p>
            <a:p>
              <a:pPr lvl="0" algn="l">
                <a:lnSpc>
                  <a:spcPct val="116199"/>
                </a:lnSpc>
              </a:pPr>
              <a:r>
                <a:rPr lang="ko-KR" sz="1900" b="0" i="0" u="none" strike="noStrike" dirty="0">
                  <a:solidFill>
                    <a:srgbClr val="000000"/>
                  </a:solidFill>
                  <a:ea typeface="Pretendard Light"/>
                </a:rPr>
                <a:t>결론</a:t>
              </a:r>
              <a:r>
                <a:rPr lang="en-US" sz="19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1900" b="0" i="0" u="none" strike="noStrike" dirty="0">
                  <a:solidFill>
                    <a:srgbClr val="000000"/>
                  </a:solidFill>
                  <a:ea typeface="Pretendard Light"/>
                </a:rPr>
                <a:t>및</a:t>
              </a:r>
              <a:r>
                <a:rPr lang="en-US" sz="19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1900" b="0" i="0" u="none" strike="noStrike" dirty="0">
                  <a:solidFill>
                    <a:srgbClr val="000000"/>
                  </a:solidFill>
                  <a:ea typeface="Pretendard Light"/>
                </a:rPr>
                <a:t>향후</a:t>
              </a:r>
              <a:r>
                <a:rPr lang="en-US" sz="1900" b="0" i="0" u="none" strike="noStrike" dirty="0">
                  <a:solidFill>
                    <a:srgbClr val="000000"/>
                  </a:solidFill>
                  <a:latin typeface="Pretendard Light"/>
                </a:rPr>
                <a:t> </a:t>
              </a:r>
              <a:r>
                <a:rPr lang="ko-KR" sz="1900" b="0" i="0" u="none" strike="noStrike" dirty="0">
                  <a:solidFill>
                    <a:srgbClr val="000000"/>
                  </a:solidFill>
                  <a:ea typeface="Pretendard Light"/>
                </a:rPr>
                <a:t>과제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1760200" y="5346700"/>
              <a:ext cx="46990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ko-KR" sz="2400" b="0" i="0" u="none" strike="noStrike">
                  <a:solidFill>
                    <a:srgbClr val="000000"/>
                  </a:solidFill>
                  <a:ea typeface="Pretendard ExtraBold"/>
                </a:rPr>
                <a:t>결과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579100" y="5397500"/>
              <a:ext cx="4572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900" b="0" i="0" u="none" strike="noStrike">
                  <a:solidFill>
                    <a:srgbClr val="02C5DF"/>
                  </a:solidFill>
                  <a:latin typeface="Pretendard Black"/>
                </a:rPr>
                <a:t>03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1798300" y="4254500"/>
              <a:ext cx="4064000" cy="673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en-US" sz="1900" b="0" i="0" u="none" strike="noStrike" dirty="0">
                  <a:solidFill>
                    <a:srgbClr val="000000"/>
                  </a:solidFill>
                  <a:latin typeface="Pretendard Light"/>
                </a:rPr>
                <a:t>Schematic</a:t>
              </a:r>
            </a:p>
            <a:p>
              <a:pPr lvl="0" algn="l">
                <a:lnSpc>
                  <a:spcPct val="116199"/>
                </a:lnSpc>
              </a:pPr>
              <a:r>
                <a:rPr lang="en-US" sz="1900" b="0" i="0" u="none" strike="noStrike" dirty="0" smtClean="0">
                  <a:solidFill>
                    <a:srgbClr val="000000"/>
                  </a:solidFill>
                  <a:latin typeface="Pretendard Light"/>
                </a:rPr>
                <a:t>Layout</a:t>
              </a:r>
              <a:endParaRPr lang="en-US" sz="1900" b="0" i="0" u="none" strike="noStrike" dirty="0">
                <a:solidFill>
                  <a:srgbClr val="000000"/>
                </a:solidFill>
                <a:latin typeface="Pretendard Light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1760200" y="3644900"/>
              <a:ext cx="46990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ko-KR" sz="2400" b="0" i="0" u="none" strike="noStrike">
                  <a:solidFill>
                    <a:srgbClr val="000000"/>
                  </a:solidFill>
                  <a:ea typeface="Pretendard ExtraBold"/>
                </a:rPr>
                <a:t>설계</a:t>
              </a:r>
              <a:r>
                <a:rPr lang="en-US" sz="2400" b="0" i="0" u="none" strike="noStrike">
                  <a:solidFill>
                    <a:srgbClr val="000000"/>
                  </a:solidFill>
                  <a:latin typeface="Pretendard ExtraBold"/>
                </a:rPr>
                <a:t> </a:t>
              </a:r>
              <a:r>
                <a:rPr lang="ko-KR" sz="2400" b="0" i="0" u="none" strike="noStrike">
                  <a:solidFill>
                    <a:srgbClr val="000000"/>
                  </a:solidFill>
                  <a:ea typeface="Pretendard ExtraBold"/>
                </a:rPr>
                <a:t>과정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0579100" y="3695700"/>
              <a:ext cx="4572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900" b="0" i="0" u="none" strike="noStrike">
                  <a:solidFill>
                    <a:srgbClr val="02C5DF"/>
                  </a:solidFill>
                  <a:latin typeface="Pretendard Black"/>
                </a:rPr>
                <a:t>02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1811000" y="2552700"/>
              <a:ext cx="4038600" cy="673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1900" b="0" i="0" u="none" strike="noStrike" dirty="0" smtClean="0">
                  <a:solidFill>
                    <a:srgbClr val="000000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주제 선정 이유</a:t>
              </a:r>
              <a:endParaRPr lang="en-US" altLang="ko-KR" sz="1900" b="0" i="0" u="none" strike="noStrike" dirty="0" smtClean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endParaRPr>
            </a:p>
            <a:p>
              <a:pPr lvl="0" algn="l">
                <a:lnSpc>
                  <a:spcPct val="116199"/>
                </a:lnSpc>
              </a:pPr>
              <a:r>
                <a:rPr lang="en-US" altLang="ko-KR" sz="1900" dirty="0" smtClean="0">
                  <a:solidFill>
                    <a:srgbClr val="000000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CLA </a:t>
              </a:r>
              <a:r>
                <a:rPr lang="ko-KR" altLang="en-US" sz="1900" dirty="0" smtClean="0">
                  <a:solidFill>
                    <a:srgbClr val="000000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개념</a:t>
              </a:r>
              <a:endParaRPr lang="ko-KR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1760200" y="1943100"/>
              <a:ext cx="4699000" cy="431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ko-KR" sz="2400" b="0" i="0" u="none" strike="noStrike" dirty="0" smtClean="0">
                  <a:solidFill>
                    <a:srgbClr val="000000"/>
                  </a:solidFill>
                  <a:ea typeface="Pretendard ExtraBold"/>
                </a:rPr>
                <a:t>프로젝트</a:t>
              </a:r>
              <a:r>
                <a:rPr lang="en-US" sz="2400" b="0" i="0" u="none" strike="noStrike" dirty="0" smtClean="0">
                  <a:solidFill>
                    <a:srgbClr val="000000"/>
                  </a:solidFill>
                  <a:latin typeface="Pretendard ExtraBold"/>
                </a:rPr>
                <a:t> </a:t>
              </a:r>
              <a:r>
                <a:rPr lang="ko-KR" sz="2400" b="0" i="0" u="none" strike="noStrike" dirty="0" smtClean="0">
                  <a:solidFill>
                    <a:srgbClr val="000000"/>
                  </a:solidFill>
                  <a:ea typeface="Pretendard ExtraBold"/>
                </a:rPr>
                <a:t>소개</a:t>
              </a:r>
              <a:endParaRPr lang="ko-KR" sz="2400" b="0" i="0" u="none" strike="noStrike" dirty="0">
                <a:solidFill>
                  <a:srgbClr val="000000"/>
                </a:solidFill>
                <a:ea typeface="Pretendard ExtraBold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579100" y="1993900"/>
              <a:ext cx="4572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1900" b="0" i="0" u="none" strike="noStrike" dirty="0">
                  <a:solidFill>
                    <a:srgbClr val="02C5DF"/>
                  </a:solidFill>
                  <a:latin typeface="Pretendard Black"/>
                </a:rPr>
                <a:t>01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917700" y="3937000"/>
            <a:ext cx="5486400" cy="229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2900" b="0" i="0" u="none" strike="noStrike">
                <a:solidFill>
                  <a:srgbClr val="000000"/>
                </a:solidFill>
                <a:latin typeface="Pretendard Black"/>
              </a:rPr>
              <a:t>INDEX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0" y="1536700"/>
            <a:ext cx="9398000" cy="292100"/>
          </a:xfrm>
          <a:prstGeom prst="rect">
            <a:avLst/>
          </a:prstGeom>
          <a:effectLst>
            <a:outerShdw blurRad="4746" dist="26575" dir="3480000">
              <a:srgbClr val="000000">
                <a:alpha val="7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14706600" y="9347200"/>
            <a:ext cx="28956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900" dirty="0" smtClean="0">
                <a:solidFill>
                  <a:srgbClr val="02C5DF"/>
                </a:solidFill>
                <a:latin typeface="Pretendard Medium"/>
              </a:rPr>
              <a:t>19</a:t>
            </a:r>
            <a:endParaRPr lang="ko-KR" sz="19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0" y="523617"/>
            <a:ext cx="110617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6199"/>
              </a:lnSpc>
            </a:pPr>
            <a:r>
              <a:rPr lang="en-US" sz="6400" b="0" i="0" u="none" strike="noStrike" dirty="0" smtClean="0">
                <a:solidFill>
                  <a:srgbClr val="000000"/>
                </a:solidFill>
                <a:latin typeface="Pretendard Black"/>
              </a:rPr>
              <a:t>16Bit CLA &amp; RCA </a:t>
            </a:r>
            <a:r>
              <a:rPr lang="en-US" sz="6400" dirty="0" smtClean="0">
                <a:solidFill>
                  <a:srgbClr val="000000"/>
                </a:solidFill>
                <a:latin typeface="Pretendard Black"/>
              </a:rPr>
              <a:t>Schematic</a:t>
            </a:r>
            <a:endParaRPr lang="en-US" sz="6400" b="0" i="0" u="none" strike="noStrike" dirty="0">
              <a:solidFill>
                <a:srgbClr val="000000"/>
              </a:solidFill>
              <a:latin typeface="Pretendard Black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5752461"/>
            <a:ext cx="13117999" cy="378841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265104"/>
            <a:ext cx="13118000" cy="3319082"/>
          </a:xfrm>
          <a:prstGeom prst="rect">
            <a:avLst/>
          </a:prstGeom>
        </p:spPr>
      </p:pic>
      <p:sp>
        <p:nvSpPr>
          <p:cNvPr id="13" name="TextBox 8"/>
          <p:cNvSpPr txBox="1"/>
          <p:nvPr/>
        </p:nvSpPr>
        <p:spPr>
          <a:xfrm>
            <a:off x="76200" y="1489075"/>
            <a:ext cx="78486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6199"/>
              </a:lnSpc>
            </a:pPr>
            <a:endParaRPr lang="en-US" sz="19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</p:spTree>
    <p:extLst>
      <p:ext uri="{BB962C8B-B14F-4D97-AF65-F5344CB8AC3E}">
        <p14:creationId xmlns:p14="http://schemas.microsoft.com/office/powerpoint/2010/main" val="120362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0" y="1536700"/>
            <a:ext cx="9398000" cy="292100"/>
          </a:xfrm>
          <a:prstGeom prst="rect">
            <a:avLst/>
          </a:prstGeom>
          <a:effectLst>
            <a:outerShdw blurRad="4746" dist="26575" dir="3480000">
              <a:srgbClr val="000000">
                <a:alpha val="7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14706600" y="9347200"/>
            <a:ext cx="28956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altLang="ko-KR" sz="1900" dirty="0" smtClean="0">
                <a:solidFill>
                  <a:srgbClr val="02C5DF"/>
                </a:solidFill>
                <a:latin typeface="Pretendard Medium"/>
              </a:rPr>
              <a:t>20</a:t>
            </a:r>
            <a:endParaRPr lang="ko-KR" sz="19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8900" y="469900"/>
            <a:ext cx="109728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6199"/>
              </a:lnSpc>
            </a:pPr>
            <a:r>
              <a:rPr lang="en-US" sz="6400" dirty="0">
                <a:solidFill>
                  <a:srgbClr val="000000"/>
                </a:solidFill>
                <a:latin typeface="Pretendard Black"/>
              </a:rPr>
              <a:t>I</a:t>
            </a:r>
            <a:r>
              <a:rPr lang="en-US" sz="6400" dirty="0" smtClean="0">
                <a:solidFill>
                  <a:srgbClr val="000000"/>
                </a:solidFill>
                <a:latin typeface="Pretendard Black"/>
              </a:rPr>
              <a:t>mplemented in 16bit adder</a:t>
            </a:r>
            <a:endParaRPr lang="en-US" sz="6400" b="0" i="0" u="none" strike="noStrike" dirty="0">
              <a:solidFill>
                <a:srgbClr val="000000"/>
              </a:solidFill>
              <a:latin typeface="Pretendard Black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20"/>
          <a:stretch/>
        </p:blipFill>
        <p:spPr>
          <a:xfrm>
            <a:off x="609600" y="2247900"/>
            <a:ext cx="7620000" cy="6067574"/>
          </a:xfrm>
          <a:prstGeom prst="rect">
            <a:avLst/>
          </a:prstGeom>
        </p:spPr>
      </p:pic>
      <p:pic>
        <p:nvPicPr>
          <p:cNvPr id="17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400" y="3606800"/>
            <a:ext cx="6413500" cy="3975100"/>
          </a:xfrm>
          <a:prstGeom prst="rect">
            <a:avLst/>
          </a:prstGeom>
          <a:effectLst>
            <a:outerShdw blurRad="1175800" dist="418271" dir="3480000">
              <a:srgbClr val="000000">
                <a:alpha val="7000"/>
              </a:srgbClr>
            </a:outerShdw>
          </a:effectLst>
        </p:spPr>
      </p:pic>
      <p:pic>
        <p:nvPicPr>
          <p:cNvPr id="18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0400" y="3086100"/>
            <a:ext cx="6413500" cy="952500"/>
          </a:xfrm>
          <a:prstGeom prst="rect">
            <a:avLst/>
          </a:prstGeom>
          <a:effectLst>
            <a:outerShdw blurRad="52491" dist="88376" dir="3480000">
              <a:srgbClr val="000000">
                <a:alpha val="7000"/>
              </a:srgbClr>
            </a:outerShdw>
          </a:effectLst>
        </p:spPr>
      </p:pic>
      <p:sp>
        <p:nvSpPr>
          <p:cNvPr id="19" name="TextBox 21"/>
          <p:cNvSpPr txBox="1"/>
          <p:nvPr/>
        </p:nvSpPr>
        <p:spPr>
          <a:xfrm>
            <a:off x="11245850" y="4135789"/>
            <a:ext cx="5562600" cy="377335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en-US" sz="2800" b="1" dirty="0" smtClean="0">
                <a:solidFill>
                  <a:srgbClr val="000000"/>
                </a:solidFill>
                <a:latin typeface="+mj-lt"/>
                <a:ea typeface="Pretendard Light"/>
              </a:rPr>
              <a:t>It matches with prediction</a:t>
            </a:r>
            <a:endParaRPr lang="en-US" sz="2800" b="1" dirty="0" smtClean="0">
              <a:solidFill>
                <a:srgbClr val="000000"/>
              </a:solidFill>
              <a:latin typeface="+mj-lt"/>
              <a:ea typeface="Pretendard Light"/>
            </a:endParaRPr>
          </a:p>
          <a:p>
            <a:pPr algn="ctr">
              <a:lnSpc>
                <a:spcPct val="119519"/>
              </a:lnSpc>
            </a:pPr>
            <a:r>
              <a:rPr lang="en-US" sz="2800" dirty="0" smtClean="0">
                <a:solidFill>
                  <a:srgbClr val="000000"/>
                </a:solidFill>
                <a:latin typeface="+mj-lt"/>
                <a:ea typeface="Pretendard Light"/>
              </a:rPr>
              <a:t>Propagation delay </a:t>
            </a:r>
            <a:r>
              <a:rPr lang="ko-KR" altLang="en-US" sz="2800" dirty="0" smtClean="0">
                <a:solidFill>
                  <a:srgbClr val="000000"/>
                </a:solidFill>
                <a:ea typeface="Pretendard Light"/>
              </a:rPr>
              <a:t>↓</a:t>
            </a:r>
            <a:endParaRPr lang="en-US" altLang="ko-KR" sz="2800" dirty="0" smtClean="0">
              <a:solidFill>
                <a:srgbClr val="000000"/>
              </a:solidFill>
              <a:latin typeface="+mj-lt"/>
              <a:ea typeface="Pretendard Light"/>
            </a:endParaRPr>
          </a:p>
          <a:p>
            <a:pPr algn="ctr">
              <a:lnSpc>
                <a:spcPct val="119519"/>
              </a:lnSpc>
            </a:pPr>
            <a:r>
              <a:rPr lang="en-US" sz="2800" b="0" i="0" u="none" strike="noStrike" dirty="0" smtClean="0">
                <a:solidFill>
                  <a:srgbClr val="000000"/>
                </a:solidFill>
                <a:latin typeface="+mj-lt"/>
                <a:ea typeface="Pretendard Light"/>
              </a:rPr>
              <a:t>Transition </a:t>
            </a:r>
            <a:r>
              <a:rPr lang="en-US" sz="2800" b="0" i="0" u="none" strike="noStrike" dirty="0" smtClean="0">
                <a:solidFill>
                  <a:srgbClr val="000000"/>
                </a:solidFill>
                <a:latin typeface="+mj-lt"/>
                <a:ea typeface="Pretendard Light"/>
              </a:rPr>
              <a:t>time </a:t>
            </a:r>
            <a:r>
              <a:rPr lang="ko-KR" altLang="en-US" sz="2800" dirty="0" smtClean="0">
                <a:solidFill>
                  <a:srgbClr val="000000"/>
                </a:solidFill>
                <a:ea typeface="Pretendard Light"/>
              </a:rPr>
              <a:t>↑</a:t>
            </a:r>
            <a:endParaRPr lang="en-US" altLang="ko-KR" sz="2800" b="0" i="0" u="none" strike="noStrike" dirty="0" smtClean="0">
              <a:solidFill>
                <a:srgbClr val="000000"/>
              </a:solidFill>
              <a:latin typeface="+mj-lt"/>
              <a:ea typeface="Pretendard Light"/>
            </a:endParaRPr>
          </a:p>
          <a:p>
            <a:pPr lvl="0" algn="ctr">
              <a:lnSpc>
                <a:spcPct val="119519"/>
              </a:lnSpc>
            </a:pPr>
            <a:endParaRPr lang="en-US" sz="2800" dirty="0">
              <a:solidFill>
                <a:srgbClr val="000000"/>
              </a:solidFill>
              <a:latin typeface="+mj-lt"/>
              <a:ea typeface="Pretendard Light"/>
            </a:endParaRPr>
          </a:p>
          <a:p>
            <a:pPr lvl="0" algn="ctr">
              <a:lnSpc>
                <a:spcPct val="119519"/>
              </a:lnSpc>
            </a:pPr>
            <a:r>
              <a:rPr lang="en-US" altLang="ko-KR" sz="2800" dirty="0" smtClean="0">
                <a:solidFill>
                  <a:srgbClr val="000000"/>
                </a:solidFill>
                <a:latin typeface="+mj-lt"/>
                <a:ea typeface="Pretendard Light"/>
              </a:rPr>
              <a:t>Cause</a:t>
            </a:r>
            <a:r>
              <a:rPr lang="ko-KR" altLang="en-US" sz="2800" b="0" i="0" u="none" strike="noStrike" dirty="0" smtClean="0">
                <a:solidFill>
                  <a:srgbClr val="000000"/>
                </a:solidFill>
                <a:latin typeface="+mj-lt"/>
                <a:ea typeface="Pretendard Light"/>
              </a:rPr>
              <a:t> </a:t>
            </a:r>
            <a:r>
              <a:rPr lang="en-US" altLang="ko-KR" sz="2800" b="0" i="0" u="none" strike="noStrike" dirty="0" smtClean="0">
                <a:solidFill>
                  <a:srgbClr val="000000"/>
                </a:solidFill>
                <a:latin typeface="+mj-lt"/>
                <a:ea typeface="Pretendard Light"/>
              </a:rPr>
              <a:t>:</a:t>
            </a:r>
            <a:r>
              <a:rPr lang="en-US" altLang="ko-KR" sz="2800" dirty="0">
                <a:solidFill>
                  <a:srgbClr val="000000"/>
                </a:solidFill>
                <a:latin typeface="+mj-lt"/>
                <a:ea typeface="Pretendard Light"/>
              </a:rPr>
              <a:t> </a:t>
            </a:r>
            <a:r>
              <a:rPr lang="en-US" altLang="ko-KR" sz="2800" dirty="0" smtClean="0">
                <a:solidFill>
                  <a:srgbClr val="000000"/>
                </a:solidFill>
                <a:latin typeface="+mj-lt"/>
                <a:ea typeface="Pretendard Light"/>
              </a:rPr>
              <a:t>16bit CLA complements long critical paths</a:t>
            </a:r>
            <a:endParaRPr lang="en-US" sz="2800" b="0" i="0" u="none" strike="noStrike" dirty="0">
              <a:solidFill>
                <a:srgbClr val="000000"/>
              </a:solidFill>
              <a:latin typeface="+mj-lt"/>
              <a:ea typeface="Pretendard Light"/>
            </a:endParaRPr>
          </a:p>
          <a:p>
            <a:pPr lvl="0" algn="ctr">
              <a:lnSpc>
                <a:spcPct val="119519"/>
              </a:lnSpc>
            </a:pPr>
            <a:endParaRPr lang="en-US" sz="24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76800" y="3791857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RCA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68600" y="36692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CLA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22"/>
          <p:cNvSpPr txBox="1"/>
          <p:nvPr/>
        </p:nvSpPr>
        <p:spPr>
          <a:xfrm>
            <a:off x="11061700" y="3327400"/>
            <a:ext cx="5930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800" dirty="0" smtClean="0">
                <a:solidFill>
                  <a:srgbClr val="000000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CLA &amp; RCA 16bit </a:t>
            </a:r>
            <a:r>
              <a:rPr lang="en-US" altLang="ko-KR" sz="2800" dirty="0" smtClean="0">
                <a:solidFill>
                  <a:srgbClr val="000000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Simulation </a:t>
            </a:r>
            <a:r>
              <a:rPr lang="en-US" altLang="ko-KR" sz="2800" dirty="0" smtClean="0">
                <a:solidFill>
                  <a:srgbClr val="000000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Result</a:t>
            </a:r>
            <a:endParaRPr lang="ko-KR" sz="2800" b="0" i="0" u="none" strike="noStrike" dirty="0">
              <a:solidFill>
                <a:srgbClr val="000000"/>
              </a:solidFill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106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-406400" y="-254000"/>
            <a:ext cx="8077200" cy="10896600"/>
          </a:xfrm>
          <a:prstGeom prst="rect">
            <a:avLst/>
          </a:prstGeom>
          <a:effectLst>
            <a:outerShdw blurRad="3734106" dist="745391" dir="3480000">
              <a:srgbClr val="000000">
                <a:alpha val="7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3000"/>
          </a:blip>
          <a:stretch>
            <a:fillRect/>
          </a:stretch>
        </p:blipFill>
        <p:spPr>
          <a:xfrm rot="-5400000">
            <a:off x="5664200" y="5003800"/>
            <a:ext cx="6108700" cy="27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77000"/>
          </a:blip>
          <a:stretch>
            <a:fillRect/>
          </a:stretch>
        </p:blipFill>
        <p:spPr>
          <a:xfrm>
            <a:off x="11544300" y="6400800"/>
            <a:ext cx="4991100" cy="1727200"/>
          </a:xfrm>
          <a:prstGeom prst="rect">
            <a:avLst/>
          </a:prstGeom>
          <a:effectLst>
            <a:outerShdw blurRad="171298" dist="159649" dir="3480000">
              <a:srgbClr val="000000">
                <a:alpha val="7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6300" y="7251700"/>
            <a:ext cx="1397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3700" y="6578600"/>
            <a:ext cx="1371600" cy="1371600"/>
          </a:xfrm>
          <a:prstGeom prst="rect">
            <a:avLst/>
          </a:prstGeom>
          <a:effectLst>
            <a:outerShdw blurRad="108713" dist="127184" dir="3480000">
              <a:srgbClr val="000000">
                <a:alpha val="7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alphaModFix amt="77000"/>
          </a:blip>
          <a:stretch>
            <a:fillRect/>
          </a:stretch>
        </p:blipFill>
        <p:spPr>
          <a:xfrm>
            <a:off x="11544300" y="4279900"/>
            <a:ext cx="4991100" cy="1727200"/>
          </a:xfrm>
          <a:prstGeom prst="rect">
            <a:avLst/>
          </a:prstGeom>
          <a:effectLst>
            <a:outerShdw blurRad="171298" dist="159649" dir="3480000">
              <a:srgbClr val="000000">
                <a:alpha val="7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6300" y="5130800"/>
            <a:ext cx="1397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3700" y="4457700"/>
            <a:ext cx="1371600" cy="1371600"/>
          </a:xfrm>
          <a:prstGeom prst="rect">
            <a:avLst/>
          </a:prstGeom>
          <a:effectLst>
            <a:outerShdw blurRad="108713" dist="127184" dir="3480000">
              <a:srgbClr val="000000">
                <a:alpha val="7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alphaModFix amt="77000"/>
          </a:blip>
          <a:stretch>
            <a:fillRect/>
          </a:stretch>
        </p:blipFill>
        <p:spPr>
          <a:xfrm>
            <a:off x="11544300" y="2336800"/>
            <a:ext cx="4991100" cy="1727200"/>
          </a:xfrm>
          <a:prstGeom prst="rect">
            <a:avLst/>
          </a:prstGeom>
          <a:effectLst>
            <a:outerShdw blurRad="171298" dist="159649" dir="3480000">
              <a:srgbClr val="000000">
                <a:alpha val="7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6300" y="3187700"/>
            <a:ext cx="1397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3700" y="2514600"/>
            <a:ext cx="1371600" cy="1371600"/>
          </a:xfrm>
          <a:prstGeom prst="rect">
            <a:avLst/>
          </a:prstGeom>
          <a:effectLst>
            <a:outerShdw blurRad="108713" dist="127184" dir="3480000">
              <a:srgbClr val="000000">
                <a:alpha val="7000"/>
              </a:srgbClr>
            </a:outerShdw>
          </a:effectLst>
        </p:spPr>
      </p:pic>
      <p:sp>
        <p:nvSpPr>
          <p:cNvPr id="16" name="TextBox 16"/>
          <p:cNvSpPr txBox="1"/>
          <p:nvPr/>
        </p:nvSpPr>
        <p:spPr>
          <a:xfrm>
            <a:off x="15290800" y="9347200"/>
            <a:ext cx="2298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900" b="0" i="0" u="none" strike="noStrike" dirty="0" smtClean="0">
                <a:solidFill>
                  <a:srgbClr val="02C5DF"/>
                </a:solidFill>
                <a:latin typeface="Pretendard Medium"/>
              </a:rPr>
              <a:t>21</a:t>
            </a:r>
            <a:endParaRPr lang="ko-KR" sz="19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912600" y="6902450"/>
            <a:ext cx="4292600" cy="1257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dirty="0" smtClean="0">
                <a:solidFill>
                  <a:srgbClr val="000000"/>
                </a:solidFill>
                <a:ea typeface="Pretendard Light"/>
              </a:rPr>
              <a:t>Adder design requires consideration of trade off between </a:t>
            </a:r>
            <a:r>
              <a:rPr lang="en-US" sz="2000" dirty="0" smtClean="0">
                <a:solidFill>
                  <a:srgbClr val="FF0000"/>
                </a:solidFill>
                <a:ea typeface="Pretendard Light"/>
              </a:rPr>
              <a:t>Transition time</a:t>
            </a:r>
            <a:r>
              <a:rPr lang="en-US" sz="20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retendard Light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ea typeface="Pretendard Light"/>
              </a:rPr>
              <a:t>and </a:t>
            </a:r>
            <a:r>
              <a:rPr lang="en-US" sz="2000" dirty="0" smtClean="0">
                <a:solidFill>
                  <a:srgbClr val="FF0000"/>
                </a:solidFill>
                <a:ea typeface="Pretendard Light"/>
              </a:rPr>
              <a:t>Propagation delay</a:t>
            </a:r>
            <a:endParaRPr lang="en-US" sz="2000" b="0" i="0" u="none" strike="noStrike" dirty="0">
              <a:solidFill>
                <a:srgbClr val="FF0000"/>
              </a:solidFill>
              <a:latin typeface="Pretendard Ligh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912600" y="6680200"/>
            <a:ext cx="24257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1" dirty="0" smtClean="0">
                <a:solidFill>
                  <a:srgbClr val="02C5DF"/>
                </a:solidFill>
                <a:latin typeface="Pretendard Regular"/>
              </a:rPr>
              <a:t>Trade off</a:t>
            </a:r>
            <a:endParaRPr lang="en-US" sz="2800" b="1" i="0" u="none" strike="noStrike" dirty="0">
              <a:solidFill>
                <a:srgbClr val="02C5DF"/>
              </a:solidFill>
              <a:latin typeface="Pretendard Regula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613900" y="7073900"/>
            <a:ext cx="711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5400" dirty="0" smtClean="0">
                <a:solidFill>
                  <a:srgbClr val="FFFFFF"/>
                </a:solidFill>
                <a:ea typeface="Pretendard Bold"/>
              </a:rPr>
              <a:t>3</a:t>
            </a:r>
            <a:endParaRPr lang="en-US" sz="5400" b="0" i="0" u="none" strike="noStrike" dirty="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912600" y="5143500"/>
            <a:ext cx="4292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dirty="0" smtClean="0">
                <a:solidFill>
                  <a:srgbClr val="FF0000"/>
                </a:solidFill>
                <a:ea typeface="Pretendard Light"/>
              </a:rPr>
              <a:t>Transition time</a:t>
            </a:r>
            <a:r>
              <a:rPr lang="en-US" sz="2000" dirty="0" smtClean="0">
                <a:solidFill>
                  <a:srgbClr val="000000"/>
                </a:solidFill>
                <a:ea typeface="Pretendard Light"/>
              </a:rPr>
              <a:t> increases </a:t>
            </a:r>
            <a:r>
              <a:rPr lang="en-US" sz="2000" dirty="0" smtClean="0">
                <a:solidFill>
                  <a:srgbClr val="FF0000"/>
                </a:solidFill>
                <a:ea typeface="Pretendard Light"/>
              </a:rPr>
              <a:t>delay</a:t>
            </a:r>
            <a:r>
              <a:rPr lang="en-US" sz="2000" dirty="0" smtClean="0">
                <a:solidFill>
                  <a:srgbClr val="000000"/>
                </a:solidFill>
                <a:ea typeface="Pretendard Light"/>
              </a:rPr>
              <a:t> when number of bits are low</a:t>
            </a:r>
            <a:endParaRPr lang="en-US" sz="20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1912600" y="4562835"/>
            <a:ext cx="24257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1" i="0" u="none" strike="noStrike" dirty="0" smtClean="0">
                <a:solidFill>
                  <a:srgbClr val="02C5DF"/>
                </a:solidFill>
                <a:latin typeface="Pretendard Regular"/>
              </a:rPr>
              <a:t>Delay</a:t>
            </a:r>
            <a:endParaRPr lang="en-US" sz="2800" b="1" i="0" u="none" strike="noStrike" dirty="0">
              <a:solidFill>
                <a:srgbClr val="02C5DF"/>
              </a:solidFill>
              <a:latin typeface="Pretendard Regula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912600" y="4597400"/>
            <a:ext cx="1524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en-US" sz="24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613900" y="4965700"/>
            <a:ext cx="711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5400" b="0" i="0" u="none" strike="noStrike" dirty="0" smtClean="0">
                <a:solidFill>
                  <a:srgbClr val="FFFFFF"/>
                </a:solidFill>
                <a:ea typeface="Pretendard Bold"/>
              </a:rPr>
              <a:t>2</a:t>
            </a:r>
            <a:endParaRPr lang="en-US" sz="5400" b="0" i="0" u="none" strike="noStrike" dirty="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1912600" y="3200400"/>
            <a:ext cx="4292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2000" b="0" i="0" u="none" strike="noStrike" dirty="0" smtClean="0">
                <a:solidFill>
                  <a:srgbClr val="000000"/>
                </a:solidFill>
                <a:ea typeface="Pretendard Light"/>
              </a:rPr>
              <a:t>CLA is generally </a:t>
            </a:r>
            <a:r>
              <a:rPr lang="en-US" altLang="ko-KR" sz="2000" b="0" i="0" u="none" strike="noStrike" dirty="0" smtClean="0">
                <a:solidFill>
                  <a:srgbClr val="FF0000"/>
                </a:solidFill>
                <a:ea typeface="Pretendard Light"/>
              </a:rPr>
              <a:t>faster</a:t>
            </a:r>
            <a:r>
              <a:rPr lang="en-US" altLang="ko-KR" sz="2000" b="0" i="0" u="none" strike="noStrike" dirty="0" smtClean="0">
                <a:solidFill>
                  <a:srgbClr val="000000"/>
                </a:solidFill>
                <a:ea typeface="Pretendard Light"/>
              </a:rPr>
              <a:t> than RCA</a:t>
            </a:r>
            <a:endParaRPr lang="en-US" sz="20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1912600" y="2614433"/>
            <a:ext cx="24257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2800" b="1" i="0" u="none" strike="noStrike" dirty="0" smtClean="0">
                <a:solidFill>
                  <a:srgbClr val="02C5DF"/>
                </a:solidFill>
                <a:latin typeface="Pretendard Regular"/>
              </a:rPr>
              <a:t>CLA vs RCA</a:t>
            </a:r>
            <a:endParaRPr lang="en-US" sz="2800" b="1" i="0" u="none" strike="noStrike" dirty="0">
              <a:solidFill>
                <a:srgbClr val="02C5DF"/>
              </a:solidFill>
              <a:latin typeface="Pretendard Regular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9613900" y="3009900"/>
            <a:ext cx="711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5400" b="0" i="0" u="none" strike="noStrike" dirty="0" smtClean="0">
                <a:solidFill>
                  <a:srgbClr val="FFFFFF"/>
                </a:solidFill>
                <a:latin typeface="Pretendard Bold"/>
              </a:rPr>
              <a:t>1</a:t>
            </a:r>
            <a:endParaRPr lang="en-US" sz="5400" b="0" i="0" u="none" strike="noStrike" dirty="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848865" y="4759685"/>
            <a:ext cx="47625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altLang="ko-KR" sz="9600" b="0" i="0" u="none" strike="noStrike" dirty="0" smtClean="0">
                <a:solidFill>
                  <a:srgbClr val="00A0B6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Result</a:t>
            </a:r>
            <a:endParaRPr lang="ko-KR" sz="4200" b="0" i="0" u="none" strike="noStrike" dirty="0">
              <a:solidFill>
                <a:srgbClr val="00A0B6"/>
              </a:solidFill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4495800" y="5405846"/>
            <a:ext cx="9398000" cy="292100"/>
          </a:xfrm>
          <a:prstGeom prst="rect">
            <a:avLst/>
          </a:prstGeom>
          <a:effectLst>
            <a:outerShdw blurRad="4746" dist="26575" dir="3480000">
              <a:srgbClr val="000000">
                <a:alpha val="7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4406900" y="4275546"/>
            <a:ext cx="95758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6400" b="0" i="0" u="none" strike="noStrike" dirty="0" smtClean="0">
                <a:solidFill>
                  <a:srgbClr val="000000"/>
                </a:solidFill>
                <a:latin typeface="Pretendard Black"/>
              </a:rPr>
              <a:t>Q &amp; A</a:t>
            </a:r>
            <a:endParaRPr lang="en-US" sz="6400" b="0" i="0" u="none" strike="noStrike" dirty="0">
              <a:solidFill>
                <a:srgbClr val="000000"/>
              </a:solidFill>
              <a:latin typeface="Pretendard Black"/>
            </a:endParaRPr>
          </a:p>
        </p:txBody>
      </p:sp>
      <p:sp>
        <p:nvSpPr>
          <p:cNvPr id="5" name="TextBox 7"/>
          <p:cNvSpPr txBox="1"/>
          <p:nvPr/>
        </p:nvSpPr>
        <p:spPr>
          <a:xfrm>
            <a:off x="5403850" y="5728789"/>
            <a:ext cx="75819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400" dirty="0" smtClean="0">
                <a:solidFill>
                  <a:srgbClr val="000000">
                    <a:alpha val="65098"/>
                  </a:srgbClr>
                </a:solidFill>
                <a:ea typeface="Pretendard Light"/>
              </a:rPr>
              <a:t>Thank you</a:t>
            </a:r>
            <a:endParaRPr lang="en-US" sz="2400" b="0" i="0" u="none" strike="noStrike" dirty="0">
              <a:solidFill>
                <a:srgbClr val="000000">
                  <a:alpha val="65098"/>
                </a:srgbClr>
              </a:solidFill>
              <a:latin typeface="Pretendard Light"/>
            </a:endParaRPr>
          </a:p>
        </p:txBody>
      </p:sp>
    </p:spTree>
    <p:extLst>
      <p:ext uri="{BB962C8B-B14F-4D97-AF65-F5344CB8AC3E}">
        <p14:creationId xmlns:p14="http://schemas.microsoft.com/office/powerpoint/2010/main" val="34105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0" y="1536700"/>
            <a:ext cx="9398000" cy="292100"/>
          </a:xfrm>
          <a:prstGeom prst="rect">
            <a:avLst/>
          </a:prstGeom>
          <a:effectLst>
            <a:outerShdw blurRad="4746" dist="26575" dir="3480000">
              <a:srgbClr val="000000">
                <a:alpha val="7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14706600" y="9347200"/>
            <a:ext cx="28956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900" b="0" i="0" u="none" strike="noStrike" dirty="0" smtClean="0">
                <a:solidFill>
                  <a:srgbClr val="02C5DF"/>
                </a:solidFill>
                <a:latin typeface="Pretendard Medium"/>
              </a:rPr>
              <a:t>02</a:t>
            </a:r>
            <a:endParaRPr lang="ko-KR" sz="19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04800" y="526792"/>
            <a:ext cx="95758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6199"/>
              </a:lnSpc>
            </a:pPr>
            <a:r>
              <a:rPr lang="en-US" sz="6400" dirty="0" smtClean="0">
                <a:solidFill>
                  <a:srgbClr val="000000"/>
                </a:solidFill>
                <a:latin typeface="Pretendard Black"/>
              </a:rPr>
              <a:t>R</a:t>
            </a:r>
            <a:r>
              <a:rPr lang="en-US" sz="6400" b="0" i="0" u="none" strike="noStrike" dirty="0" smtClean="0">
                <a:solidFill>
                  <a:srgbClr val="000000"/>
                </a:solidFill>
                <a:latin typeface="Pretendard Black"/>
              </a:rPr>
              <a:t>ole Distribution</a:t>
            </a:r>
            <a:endParaRPr lang="en-US" sz="6400" b="0" i="0" u="none" strike="noStrike" dirty="0">
              <a:solidFill>
                <a:srgbClr val="000000"/>
              </a:solidFill>
              <a:latin typeface="Pretendard Black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24000" y="3086100"/>
            <a:ext cx="147066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Pretendard ExtraBold" panose="020B0600000101010101" charset="-127"/>
                <a:ea typeface="Pretendard ExtraBold" panose="020B0600000101010101" charset="-127"/>
              </a:rPr>
              <a:t>박종호 </a:t>
            </a:r>
            <a:r>
              <a:rPr lang="en-US" altLang="ko-KR" sz="2800" dirty="0" smtClean="0">
                <a:latin typeface="Pretendard ExtraBold" panose="020B0600000101010101" charset="-127"/>
                <a:ea typeface="Pretendard ExtraBold" panose="020B0600000101010101" charset="-127"/>
              </a:rPr>
              <a:t>: </a:t>
            </a:r>
            <a:r>
              <a:rPr lang="ko-KR" altLang="en-US" sz="2800" dirty="0" smtClean="0">
                <a:latin typeface="Pretendard ExtraBold" panose="020B0600000101010101" charset="-127"/>
                <a:ea typeface="Pretendard ExtraBold" panose="020B0600000101010101" charset="-127"/>
              </a:rPr>
              <a:t>조장</a:t>
            </a:r>
            <a:r>
              <a:rPr lang="en-US" altLang="ko-KR" sz="2800" dirty="0">
                <a:latin typeface="Pretendard ExtraBold" panose="020B0600000101010101" charset="-127"/>
                <a:ea typeface="Pretendard ExtraBold" panose="020B0600000101010101" charset="-127"/>
              </a:rPr>
              <a:t> &amp;</a:t>
            </a:r>
            <a:r>
              <a:rPr lang="ko-KR" altLang="en-US" sz="2800" dirty="0" smtClean="0">
                <a:latin typeface="Pretendard ExtraBold" panose="020B0600000101010101" charset="-127"/>
                <a:ea typeface="Pretendard ExtraBold" panose="020B0600000101010101" charset="-127"/>
              </a:rPr>
              <a:t> 발표 </a:t>
            </a:r>
            <a:r>
              <a:rPr lang="en-US" altLang="ko-KR" sz="2800" dirty="0" smtClean="0">
                <a:latin typeface="Pretendard ExtraBold" panose="020B0600000101010101" charset="-127"/>
                <a:ea typeface="Pretendard ExtraBold" panose="020B0600000101010101" charset="-127"/>
              </a:rPr>
              <a:t>(</a:t>
            </a:r>
            <a:r>
              <a:rPr lang="ko-KR" altLang="en-US" sz="2800" dirty="0" smtClean="0">
                <a:latin typeface="Pretendard ExtraBold" panose="020B0600000101010101" charset="-127"/>
                <a:ea typeface="Pretendard ExtraBold" panose="020B0600000101010101" charset="-127"/>
              </a:rPr>
              <a:t>프로젝트 전체 관리 및 발표 내용 정리</a:t>
            </a:r>
            <a:r>
              <a:rPr lang="en-US" altLang="ko-KR" sz="2800" dirty="0" smtClean="0">
                <a:latin typeface="Pretendard ExtraBold" panose="020B0600000101010101" charset="-127"/>
                <a:ea typeface="Pretendard ExtraBold" panose="020B0600000101010101" charset="-127"/>
              </a:rPr>
              <a:t>)</a:t>
            </a:r>
            <a:endParaRPr lang="en-US" altLang="ko-KR" sz="2800" dirty="0" smtClean="0">
              <a:latin typeface="Pretendard ExtraBold" panose="020B0600000101010101" charset="-127"/>
              <a:ea typeface="Pretendard ExtraBold" panose="020B0600000101010101" charset="-127"/>
            </a:endParaRPr>
          </a:p>
          <a:p>
            <a:endParaRPr lang="en-US" altLang="ko-KR" sz="2800" dirty="0">
              <a:latin typeface="Pretendard ExtraBold" panose="020B0600000101010101" charset="-127"/>
              <a:ea typeface="Pretendard ExtraBold" panose="020B0600000101010101" charset="-127"/>
            </a:endParaRPr>
          </a:p>
          <a:p>
            <a:r>
              <a:rPr lang="ko-KR" altLang="en-US" sz="2800" dirty="0" smtClean="0">
                <a:latin typeface="Pretendard ExtraBold" panose="020B0600000101010101" charset="-127"/>
                <a:ea typeface="Pretendard ExtraBold" panose="020B0600000101010101" charset="-127"/>
              </a:rPr>
              <a:t>최병현 </a:t>
            </a:r>
            <a:r>
              <a:rPr lang="en-US" altLang="ko-KR" sz="2800" dirty="0" smtClean="0">
                <a:latin typeface="Pretendard ExtraBold" panose="020B0600000101010101" charset="-127"/>
                <a:ea typeface="Pretendard ExtraBold" panose="020B0600000101010101" charset="-127"/>
              </a:rPr>
              <a:t>: Block 2 Layout </a:t>
            </a:r>
            <a:r>
              <a:rPr lang="en-US" altLang="ko-KR" sz="2800" dirty="0">
                <a:latin typeface="Pretendard ExtraBold" panose="020B0600000101010101" charset="-127"/>
                <a:ea typeface="Pretendard ExtraBold" panose="020B0600000101010101" charset="-127"/>
              </a:rPr>
              <a:t>&amp;</a:t>
            </a:r>
            <a:r>
              <a:rPr lang="en-US" altLang="ko-KR" sz="2800" dirty="0" smtClean="0">
                <a:latin typeface="Pretendard ExtraBold" panose="020B0600000101010101" charset="-127"/>
                <a:ea typeface="Pretendard ExtraBold" panose="020B0600000101010101" charset="-127"/>
              </a:rPr>
              <a:t> Schematic (Carry-</a:t>
            </a:r>
            <a:r>
              <a:rPr lang="en-US" altLang="ko-KR" sz="2800" dirty="0" err="1" smtClean="0">
                <a:latin typeface="Pretendard ExtraBold" panose="020B0600000101010101" charset="-127"/>
                <a:ea typeface="Pretendard ExtraBold" panose="020B0600000101010101" charset="-127"/>
              </a:rPr>
              <a:t>lookahead</a:t>
            </a:r>
            <a:r>
              <a:rPr lang="en-US" altLang="ko-KR" sz="2800" dirty="0" smtClean="0">
                <a:latin typeface="Pretendard ExtraBold" panose="020B0600000101010101" charset="-127"/>
                <a:ea typeface="Pretendard ExtraBold" panose="020B0600000101010101" charset="-127"/>
              </a:rPr>
              <a:t> block </a:t>
            </a:r>
            <a:r>
              <a:rPr lang="ko-KR" altLang="en-US" sz="2800" dirty="0" smtClean="0">
                <a:latin typeface="Pretendard ExtraBold" panose="020B0600000101010101" charset="-127"/>
                <a:ea typeface="Pretendard ExtraBold" panose="020B0600000101010101" charset="-127"/>
              </a:rPr>
              <a:t>설계</a:t>
            </a:r>
            <a:r>
              <a:rPr lang="en-US" altLang="ko-KR" sz="2800" dirty="0" smtClean="0">
                <a:latin typeface="Pretendard ExtraBold" panose="020B0600000101010101" charset="-127"/>
                <a:ea typeface="Pretendard ExtraBold" panose="020B0600000101010101" charset="-127"/>
              </a:rPr>
              <a:t>)</a:t>
            </a:r>
            <a:endParaRPr lang="en-US" altLang="ko-KR" sz="2800" dirty="0" smtClean="0">
              <a:latin typeface="Pretendard ExtraBold" panose="020B0600000101010101" charset="-127"/>
              <a:ea typeface="Pretendard ExtraBold" panose="020B0600000101010101" charset="-127"/>
            </a:endParaRPr>
          </a:p>
          <a:p>
            <a:endParaRPr lang="en-US" altLang="ko-KR" sz="2800" dirty="0">
              <a:latin typeface="Pretendard ExtraBold" panose="020B0600000101010101" charset="-127"/>
              <a:ea typeface="Pretendard ExtraBold" panose="020B0600000101010101" charset="-127"/>
            </a:endParaRPr>
          </a:p>
          <a:p>
            <a:r>
              <a:rPr lang="ko-KR" altLang="en-US" sz="2800" dirty="0" smtClean="0">
                <a:latin typeface="Pretendard ExtraBold" panose="020B0600000101010101" charset="-127"/>
                <a:ea typeface="Pretendard ExtraBold" panose="020B0600000101010101" charset="-127"/>
              </a:rPr>
              <a:t>김경래 </a:t>
            </a:r>
            <a:r>
              <a:rPr lang="en-US" altLang="ko-KR" sz="2800" dirty="0" smtClean="0">
                <a:latin typeface="Pretendard ExtraBold" panose="020B0600000101010101" charset="-127"/>
                <a:ea typeface="Pretendard ExtraBold" panose="020B0600000101010101" charset="-127"/>
              </a:rPr>
              <a:t>: PPT </a:t>
            </a:r>
            <a:r>
              <a:rPr lang="ko-KR" altLang="en-US" sz="2800" dirty="0" smtClean="0">
                <a:latin typeface="Pretendard ExtraBold" panose="020B0600000101010101" charset="-127"/>
                <a:ea typeface="Pretendard ExtraBold" panose="020B0600000101010101" charset="-127"/>
              </a:rPr>
              <a:t>제작 </a:t>
            </a:r>
            <a:r>
              <a:rPr lang="en-US" altLang="ko-KR" sz="2800" dirty="0" smtClean="0">
                <a:latin typeface="Pretendard ExtraBold" panose="020B0600000101010101" charset="-127"/>
                <a:ea typeface="Pretendard ExtraBold" panose="020B0600000101010101" charset="-127"/>
              </a:rPr>
              <a:t>&amp; Simulation (4bit, 16bit </a:t>
            </a:r>
            <a:r>
              <a:rPr lang="ko-KR" altLang="en-US" sz="2800" dirty="0" smtClean="0">
                <a:latin typeface="Pretendard ExtraBold" panose="020B0600000101010101" charset="-127"/>
                <a:ea typeface="Pretendard ExtraBold" panose="020B0600000101010101" charset="-127"/>
              </a:rPr>
              <a:t>기능 및 성능 검증 </a:t>
            </a:r>
            <a:r>
              <a:rPr lang="ko-KR" altLang="en-US" sz="2800" dirty="0" smtClean="0">
                <a:latin typeface="Pretendard ExtraBold" panose="020B0600000101010101" charset="-127"/>
                <a:ea typeface="Pretendard ExtraBold" panose="020B0600000101010101" charset="-127"/>
              </a:rPr>
              <a:t>및 분석</a:t>
            </a:r>
            <a:r>
              <a:rPr lang="en-US" altLang="ko-KR" sz="2800" dirty="0" smtClean="0">
                <a:latin typeface="Pretendard ExtraBold" panose="020B0600000101010101" charset="-127"/>
                <a:ea typeface="Pretendard ExtraBold" panose="020B0600000101010101" charset="-127"/>
              </a:rPr>
              <a:t>)</a:t>
            </a:r>
            <a:endParaRPr lang="en-US" altLang="ko-KR" sz="2800" dirty="0" smtClean="0">
              <a:latin typeface="Pretendard ExtraBold" panose="020B0600000101010101" charset="-127"/>
              <a:ea typeface="Pretendard ExtraBold" panose="020B0600000101010101" charset="-127"/>
            </a:endParaRPr>
          </a:p>
          <a:p>
            <a:endParaRPr lang="en-US" altLang="ko-KR" sz="2800" dirty="0">
              <a:latin typeface="Pretendard ExtraBold" panose="020B0600000101010101" charset="-127"/>
              <a:ea typeface="Pretendard ExtraBold" panose="020B0600000101010101" charset="-127"/>
            </a:endParaRPr>
          </a:p>
          <a:p>
            <a:r>
              <a:rPr lang="ko-KR" altLang="en-US" sz="2800" dirty="0" err="1" smtClean="0">
                <a:latin typeface="Pretendard ExtraBold" panose="020B0600000101010101" charset="-127"/>
                <a:ea typeface="Pretendard ExtraBold" panose="020B0600000101010101" charset="-127"/>
              </a:rPr>
              <a:t>황혜선</a:t>
            </a:r>
            <a:r>
              <a:rPr lang="ko-KR" altLang="en-US" sz="2800" dirty="0" smtClean="0">
                <a:latin typeface="Pretendard ExtraBold" panose="020B0600000101010101" charset="-127"/>
                <a:ea typeface="Pretendard ExtraBold" panose="020B0600000101010101" charset="-127"/>
              </a:rPr>
              <a:t> </a:t>
            </a:r>
            <a:r>
              <a:rPr lang="en-US" altLang="ko-KR" sz="2800" dirty="0" smtClean="0">
                <a:latin typeface="Pretendard ExtraBold" panose="020B0600000101010101" charset="-127"/>
                <a:ea typeface="Pretendard ExtraBold" panose="020B0600000101010101" charset="-127"/>
              </a:rPr>
              <a:t>: Block 1 Layout &amp; Schematic (Adder block </a:t>
            </a:r>
            <a:r>
              <a:rPr lang="ko-KR" altLang="en-US" sz="2800" dirty="0" smtClean="0">
                <a:latin typeface="Pretendard ExtraBold" panose="020B0600000101010101" charset="-127"/>
                <a:ea typeface="Pretendard ExtraBold" panose="020B0600000101010101" charset="-127"/>
              </a:rPr>
              <a:t>설계</a:t>
            </a:r>
            <a:r>
              <a:rPr lang="en-US" altLang="ko-KR" sz="2800" dirty="0" smtClean="0">
                <a:latin typeface="Pretendard ExtraBold" panose="020B0600000101010101" charset="-127"/>
                <a:ea typeface="Pretendard ExtraBold" panose="020B0600000101010101" charset="-127"/>
              </a:rPr>
              <a:t>)</a:t>
            </a:r>
            <a:endParaRPr lang="en-US" altLang="ko-KR" sz="2800" dirty="0" smtClean="0">
              <a:latin typeface="Pretendard ExtraBold" panose="020B0600000101010101" charset="-127"/>
              <a:ea typeface="Pretendard ExtraBold" panose="020B0600000101010101" charset="-127"/>
            </a:endParaRPr>
          </a:p>
          <a:p>
            <a:endParaRPr lang="en-US" altLang="ko-KR" sz="2800" dirty="0">
              <a:latin typeface="Pretendard ExtraBold" panose="020B0600000101010101" charset="-127"/>
              <a:ea typeface="Pretendard ExtraBold" panose="020B0600000101010101" charset="-127"/>
            </a:endParaRPr>
          </a:p>
          <a:p>
            <a:r>
              <a:rPr lang="ko-KR" altLang="en-US" sz="2800" dirty="0" smtClean="0">
                <a:latin typeface="Pretendard ExtraBold" panose="020B0600000101010101" charset="-127"/>
                <a:ea typeface="Pretendard ExtraBold" panose="020B0600000101010101" charset="-127"/>
              </a:rPr>
              <a:t>한정훈 </a:t>
            </a:r>
            <a:r>
              <a:rPr lang="en-US" altLang="ko-KR" sz="2800" dirty="0" smtClean="0">
                <a:latin typeface="Pretendard ExtraBold" panose="020B0600000101010101" charset="-127"/>
                <a:ea typeface="Pretendard ExtraBold" panose="020B0600000101010101" charset="-127"/>
              </a:rPr>
              <a:t>: </a:t>
            </a:r>
            <a:r>
              <a:rPr lang="ko-KR" altLang="en-US" sz="2800" dirty="0" smtClean="0">
                <a:latin typeface="Pretendard ExtraBold" panose="020B0600000101010101" charset="-127"/>
                <a:ea typeface="Pretendard ExtraBold" panose="020B0600000101010101" charset="-127"/>
              </a:rPr>
              <a:t>이론 조사 </a:t>
            </a:r>
            <a:r>
              <a:rPr lang="en-US" altLang="ko-KR" sz="2800" dirty="0" smtClean="0">
                <a:latin typeface="Pretendard ExtraBold" panose="020B0600000101010101" charset="-127"/>
                <a:ea typeface="Pretendard ExtraBold" panose="020B0600000101010101" charset="-127"/>
              </a:rPr>
              <a:t>&amp; </a:t>
            </a:r>
            <a:r>
              <a:rPr lang="ko-KR" altLang="en-US" sz="2800" dirty="0" smtClean="0">
                <a:latin typeface="Pretendard ExtraBold" panose="020B0600000101010101" charset="-127"/>
                <a:ea typeface="Pretendard ExtraBold" panose="020B0600000101010101" charset="-127"/>
              </a:rPr>
              <a:t>설계 보조</a:t>
            </a:r>
            <a:r>
              <a:rPr lang="ko-KR" altLang="en-US" sz="2800" dirty="0" smtClean="0">
                <a:latin typeface="Pretendard ExtraBold" panose="020B0600000101010101" charset="-127"/>
                <a:ea typeface="Pretendard ExtraBold" panose="020B0600000101010101" charset="-127"/>
              </a:rPr>
              <a:t> </a:t>
            </a:r>
            <a:r>
              <a:rPr lang="en-US" altLang="ko-KR" sz="2800" dirty="0" smtClean="0">
                <a:latin typeface="Pretendard ExtraBold" panose="020B0600000101010101" charset="-127"/>
                <a:ea typeface="Pretendard ExtraBold" panose="020B0600000101010101" charset="-127"/>
              </a:rPr>
              <a:t>(</a:t>
            </a:r>
            <a:r>
              <a:rPr lang="ko-KR" altLang="en-US" sz="2800" dirty="0" smtClean="0">
                <a:latin typeface="Pretendard ExtraBold" panose="020B0600000101010101" charset="-127"/>
                <a:ea typeface="Pretendard ExtraBold" panose="020B0600000101010101" charset="-127"/>
              </a:rPr>
              <a:t>프로젝트 과정 문서화</a:t>
            </a:r>
            <a:r>
              <a:rPr lang="en-US" altLang="ko-KR" sz="2800" dirty="0" smtClean="0">
                <a:latin typeface="Pretendard ExtraBold" panose="020B0600000101010101" charset="-127"/>
                <a:ea typeface="Pretendard ExtraBold" panose="020B0600000101010101" charset="-127"/>
              </a:rPr>
              <a:t>)</a:t>
            </a:r>
            <a:endParaRPr lang="en-US" altLang="ko-KR" sz="2800" dirty="0" smtClean="0">
              <a:latin typeface="Pretendard ExtraBold" panose="020B0600000101010101" charset="-127"/>
              <a:ea typeface="Pretendard ExtraBold" panose="020B0600000101010101" charset="-127"/>
            </a:endParaRPr>
          </a:p>
          <a:p>
            <a:endParaRPr lang="en-US" altLang="ko-KR" sz="2800" dirty="0">
              <a:latin typeface="Pretendard ExtraBold" panose="020B0600000101010101" charset="-127"/>
              <a:ea typeface="Pretendard ExtraBold" panose="020B0600000101010101" charset="-127"/>
            </a:endParaRPr>
          </a:p>
          <a:p>
            <a:r>
              <a:rPr lang="ko-KR" altLang="en-US" sz="2800" dirty="0" err="1" smtClean="0">
                <a:latin typeface="Pretendard ExtraBold" panose="020B0600000101010101" charset="-127"/>
                <a:ea typeface="Pretendard ExtraBold" panose="020B0600000101010101" charset="-127"/>
              </a:rPr>
              <a:t>노성욱</a:t>
            </a:r>
            <a:r>
              <a:rPr lang="ko-KR" altLang="en-US" sz="2800" dirty="0" smtClean="0">
                <a:latin typeface="Pretendard ExtraBold" panose="020B0600000101010101" charset="-127"/>
                <a:ea typeface="Pretendard ExtraBold" panose="020B0600000101010101" charset="-127"/>
              </a:rPr>
              <a:t> </a:t>
            </a:r>
            <a:r>
              <a:rPr lang="en-US" altLang="ko-KR" sz="2800" dirty="0" smtClean="0">
                <a:latin typeface="Pretendard ExtraBold" panose="020B0600000101010101" charset="-127"/>
                <a:ea typeface="Pretendard ExtraBold" panose="020B0600000101010101" charset="-127"/>
              </a:rPr>
              <a:t>: </a:t>
            </a:r>
            <a:r>
              <a:rPr lang="ko-KR" altLang="en-US" sz="2800" dirty="0" smtClean="0">
                <a:latin typeface="Pretendard ExtraBold" panose="020B0600000101010101" charset="-127"/>
                <a:ea typeface="Pretendard ExtraBold" panose="020B0600000101010101" charset="-127"/>
              </a:rPr>
              <a:t>자료 조사 </a:t>
            </a:r>
            <a:r>
              <a:rPr lang="en-US" altLang="ko-KR" sz="2800" dirty="0" smtClean="0">
                <a:latin typeface="Pretendard ExtraBold" panose="020B0600000101010101" charset="-127"/>
                <a:ea typeface="Pretendard ExtraBold" panose="020B0600000101010101" charset="-127"/>
              </a:rPr>
              <a:t>&amp; </a:t>
            </a:r>
            <a:r>
              <a:rPr lang="ko-KR" altLang="en-US" sz="2800" dirty="0" smtClean="0">
                <a:latin typeface="Pretendard ExtraBold" panose="020B0600000101010101" charset="-127"/>
                <a:ea typeface="Pretendard ExtraBold" panose="020B0600000101010101" charset="-127"/>
              </a:rPr>
              <a:t>설계 보조 </a:t>
            </a:r>
            <a:r>
              <a:rPr lang="en-US" altLang="ko-KR" sz="2800" dirty="0" smtClean="0">
                <a:latin typeface="Pretendard ExtraBold" panose="020B0600000101010101" charset="-127"/>
                <a:ea typeface="Pretendard ExtraBold" panose="020B0600000101010101" charset="-127"/>
              </a:rPr>
              <a:t>(</a:t>
            </a:r>
            <a:r>
              <a:rPr lang="ko-KR" altLang="en-US" sz="2800" dirty="0" smtClean="0">
                <a:latin typeface="Pretendard ExtraBold" panose="020B0600000101010101" charset="-127"/>
                <a:ea typeface="Pretendard ExtraBold" panose="020B0600000101010101" charset="-127"/>
              </a:rPr>
              <a:t>발표 자료 준비 및 문서화</a:t>
            </a:r>
            <a:r>
              <a:rPr lang="en-US" altLang="ko-KR" sz="2800" dirty="0" smtClean="0">
                <a:latin typeface="Pretendard ExtraBold" panose="020B0600000101010101" charset="-127"/>
                <a:ea typeface="Pretendard ExtraBold" panose="020B0600000101010101" charset="-127"/>
              </a:rPr>
              <a:t>)</a:t>
            </a:r>
            <a:endParaRPr lang="ko-KR" altLang="en-US" sz="2800" dirty="0"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598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4724400" y="1828800"/>
            <a:ext cx="9372600" cy="292100"/>
          </a:xfrm>
          <a:prstGeom prst="rect">
            <a:avLst/>
          </a:prstGeom>
          <a:effectLst>
            <a:outerShdw blurRad="4746" dist="26575" dir="3480000">
              <a:srgbClr val="000000">
                <a:alpha val="7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15100300" y="9347200"/>
            <a:ext cx="24892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900" b="0" i="0" u="none" strike="noStrike" dirty="0" smtClean="0">
                <a:solidFill>
                  <a:srgbClr val="02C5DF"/>
                </a:solidFill>
                <a:latin typeface="Pretendard Medium"/>
              </a:rPr>
              <a:t>03</a:t>
            </a:r>
            <a:endParaRPr lang="ko-KR" sz="19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302000" y="3784600"/>
            <a:ext cx="4051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endParaRPr lang="en-US" sz="28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391150" y="1332074"/>
            <a:ext cx="8039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5000" b="0" i="0" u="none" strike="noStrike" dirty="0" smtClean="0">
                <a:solidFill>
                  <a:srgbClr val="000000"/>
                </a:solidFill>
                <a:latin typeface="Pretendard Black"/>
              </a:rPr>
              <a:t>Why  </a:t>
            </a:r>
            <a:r>
              <a:rPr lang="en-US" sz="5000" dirty="0" smtClean="0">
                <a:solidFill>
                  <a:srgbClr val="000000"/>
                </a:solidFill>
                <a:latin typeface="Pretendard Black"/>
              </a:rPr>
              <a:t>does </a:t>
            </a:r>
            <a:r>
              <a:rPr lang="en-US" sz="5000" b="0" i="0" u="none" strike="noStrike" dirty="0" smtClean="0">
                <a:solidFill>
                  <a:srgbClr val="000000"/>
                </a:solidFill>
                <a:latin typeface="Pretendard Black"/>
              </a:rPr>
              <a:t>CLA matters?</a:t>
            </a:r>
            <a:endParaRPr lang="ko-KR" sz="5000" b="0" i="0" u="none" strike="noStrike" dirty="0">
              <a:solidFill>
                <a:srgbClr val="000000"/>
              </a:solidFill>
              <a:ea typeface="Pretendard Black"/>
            </a:endParaRPr>
          </a:p>
        </p:txBody>
      </p:sp>
      <p:pic>
        <p:nvPicPr>
          <p:cNvPr id="1030" name="Picture 6" descr="File:ALU symbol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412" y="5380906"/>
            <a:ext cx="5012576" cy="429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0439400" y="3495070"/>
            <a:ext cx="6870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 smtClean="0"/>
              <a:t>Critical path</a:t>
            </a:r>
            <a:endParaRPr lang="ko-KR" altLang="en-US" sz="9600" dirty="0"/>
          </a:p>
        </p:txBody>
      </p:sp>
      <p:pic>
        <p:nvPicPr>
          <p:cNvPr id="1032" name="Picture 8" descr="500+ CPU 사진 | Unsplash에서 무료 이미지 다운로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162300"/>
            <a:ext cx="4722504" cy="314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0" y="1536700"/>
            <a:ext cx="9398000" cy="292100"/>
          </a:xfrm>
          <a:prstGeom prst="rect">
            <a:avLst/>
          </a:prstGeom>
          <a:effectLst>
            <a:outerShdw blurRad="4746" dist="26575" dir="3480000">
              <a:srgbClr val="000000">
                <a:alpha val="7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14706600" y="9347200"/>
            <a:ext cx="28956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900" b="0" i="0" u="none" strike="noStrike" dirty="0" smtClean="0">
                <a:solidFill>
                  <a:srgbClr val="02C5DF"/>
                </a:solidFill>
                <a:latin typeface="Pretendard Medium"/>
              </a:rPr>
              <a:t>04</a:t>
            </a:r>
            <a:endParaRPr lang="ko-KR" sz="19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-165100" y="520700"/>
            <a:ext cx="95758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6400" b="0" i="0" u="none" strike="noStrike" dirty="0" smtClean="0">
                <a:solidFill>
                  <a:srgbClr val="000000"/>
                </a:solidFill>
                <a:latin typeface="Pretendard Black"/>
              </a:rPr>
              <a:t>Half Adder &amp; Full Adder</a:t>
            </a:r>
            <a:endParaRPr lang="en-US" sz="6400" b="0" i="0" u="none" strike="noStrike" dirty="0">
              <a:solidFill>
                <a:srgbClr val="000000"/>
              </a:solidFill>
              <a:latin typeface="Pretendard Black"/>
            </a:endParaRPr>
          </a:p>
        </p:txBody>
      </p:sp>
      <p:pic>
        <p:nvPicPr>
          <p:cNvPr id="6146" name="Picture 2" descr="Schematic of half adder implemented with one XOR gate and one AND gate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848100"/>
            <a:ext cx="5113541" cy="284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chematic of full adder implemented with two XOR gates, two AND gates, one OR gate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3390900"/>
            <a:ext cx="8494889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99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0" y="1536700"/>
            <a:ext cx="9398000" cy="292100"/>
          </a:xfrm>
          <a:prstGeom prst="rect">
            <a:avLst/>
          </a:prstGeom>
          <a:effectLst>
            <a:outerShdw blurRad="4746" dist="26575" dir="3480000">
              <a:srgbClr val="000000">
                <a:alpha val="7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14706600" y="9347200"/>
            <a:ext cx="28956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900" b="0" i="0" u="none" strike="noStrike" dirty="0" smtClean="0">
                <a:solidFill>
                  <a:srgbClr val="02C5DF"/>
                </a:solidFill>
                <a:latin typeface="Pretendard Medium"/>
              </a:rPr>
              <a:t>05</a:t>
            </a:r>
            <a:endParaRPr lang="ko-KR" sz="19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0" y="552450"/>
            <a:ext cx="75819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6400" b="0" i="0" u="none" strike="noStrike" dirty="0" smtClean="0">
                <a:solidFill>
                  <a:srgbClr val="000000"/>
                </a:solidFill>
                <a:latin typeface="Pretendard Black"/>
              </a:rPr>
              <a:t>Ripple Carry Adder</a:t>
            </a:r>
            <a:endParaRPr lang="en-US" sz="6400" b="0" i="0" u="none" strike="noStrike" dirty="0">
              <a:solidFill>
                <a:srgbClr val="000000"/>
              </a:solidFill>
              <a:latin typeface="Pretendard Black"/>
            </a:endParaRPr>
          </a:p>
        </p:txBody>
      </p:sp>
      <p:pic>
        <p:nvPicPr>
          <p:cNvPr id="7170" name="Picture 2" descr="undefin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23015"/>
            <a:ext cx="8978900" cy="359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400" y="3467100"/>
            <a:ext cx="6413500" cy="4051300"/>
          </a:xfrm>
          <a:prstGeom prst="rect">
            <a:avLst/>
          </a:prstGeom>
          <a:effectLst>
            <a:outerShdw blurRad="1175800" dist="418271" dir="3480000">
              <a:srgbClr val="000000">
                <a:alpha val="7000"/>
              </a:srgbClr>
            </a:outerShdw>
          </a:effectLst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0400" y="3086100"/>
            <a:ext cx="6413500" cy="952500"/>
          </a:xfrm>
          <a:prstGeom prst="rect">
            <a:avLst/>
          </a:prstGeom>
          <a:effectLst>
            <a:outerShdw blurRad="52491" dist="88376" dir="3480000">
              <a:srgbClr val="000000">
                <a:alpha val="7000"/>
              </a:srgbClr>
            </a:outerShdw>
          </a:effectLst>
        </p:spPr>
      </p:pic>
      <p:sp>
        <p:nvSpPr>
          <p:cNvPr id="17" name="TextBox 21"/>
          <p:cNvSpPr txBox="1"/>
          <p:nvPr/>
        </p:nvSpPr>
        <p:spPr>
          <a:xfrm>
            <a:off x="11245850" y="4418143"/>
            <a:ext cx="5562600" cy="275673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9519"/>
              </a:lnSpc>
            </a:pPr>
            <a:r>
              <a:rPr lang="en-US" altLang="ko-KR" sz="2800" dirty="0" smtClean="0">
                <a:solidFill>
                  <a:srgbClr val="000000"/>
                </a:solidFill>
                <a:ea typeface="Pretendard Light"/>
              </a:rPr>
              <a:t>Full Adder</a:t>
            </a:r>
            <a:r>
              <a:rPr lang="ko-KR" altLang="en-US" sz="2800" dirty="0" smtClean="0">
                <a:solidFill>
                  <a:srgbClr val="000000"/>
                </a:solidFill>
                <a:ea typeface="Pretendard Light"/>
              </a:rPr>
              <a:t> </a:t>
            </a:r>
            <a:r>
              <a:rPr lang="en-US" altLang="ko-KR" sz="2800" dirty="0" smtClean="0">
                <a:solidFill>
                  <a:srgbClr val="000000"/>
                </a:solidFill>
                <a:ea typeface="Pretendard Light"/>
              </a:rPr>
              <a:t>cascade </a:t>
            </a:r>
            <a:r>
              <a:rPr lang="en-US" altLang="ko-KR" sz="2800" dirty="0" smtClean="0">
                <a:solidFill>
                  <a:srgbClr val="000000"/>
                </a:solidFill>
                <a:ea typeface="Pretendard Light"/>
              </a:rPr>
              <a:t>structure</a:t>
            </a:r>
            <a:r>
              <a:rPr lang="ko-KR" altLang="en-US" sz="2800" dirty="0" smtClean="0">
                <a:solidFill>
                  <a:srgbClr val="000000"/>
                </a:solidFill>
                <a:ea typeface="Pretendard Light"/>
              </a:rPr>
              <a:t> </a:t>
            </a:r>
            <a:r>
              <a:rPr lang="en-US" altLang="ko-KR" sz="2800" dirty="0" smtClean="0">
                <a:solidFill>
                  <a:srgbClr val="000000"/>
                </a:solidFill>
                <a:ea typeface="Pretendard Light"/>
                <a:sym typeface="Wingdings" panose="05000000000000000000" pitchFamily="2" charset="2"/>
              </a:rPr>
              <a:t></a:t>
            </a:r>
            <a:r>
              <a:rPr lang="ko-KR" altLang="en-US" sz="2800" dirty="0" smtClean="0">
                <a:solidFill>
                  <a:srgbClr val="000000"/>
                </a:solidFill>
                <a:ea typeface="Pretendard Light"/>
              </a:rPr>
              <a:t> </a:t>
            </a:r>
            <a:r>
              <a:rPr lang="en-US" altLang="ko-KR" sz="2800" dirty="0" smtClean="0">
                <a:solidFill>
                  <a:srgbClr val="000000"/>
                </a:solidFill>
                <a:ea typeface="Pretendard Light"/>
              </a:rPr>
              <a:t>Delay</a:t>
            </a:r>
            <a:endParaRPr lang="en-US" altLang="ko-KR" sz="2800" dirty="0" smtClean="0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19519"/>
              </a:lnSpc>
            </a:pPr>
            <a:endParaRPr lang="en-US" altLang="ko-KR" sz="2800" dirty="0" smtClean="0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19519"/>
              </a:lnSpc>
            </a:pPr>
            <a:r>
              <a:rPr lang="en-US" sz="2800" b="0" i="0" u="none" strike="noStrike" dirty="0" smtClean="0">
                <a:solidFill>
                  <a:srgbClr val="000000"/>
                </a:solidFill>
                <a:latin typeface="Pretendard Light"/>
                <a:ea typeface="Pretendard Light"/>
              </a:rPr>
              <a:t>Simple Structure, Low Speed</a:t>
            </a:r>
          </a:p>
          <a:p>
            <a:pPr lvl="0" algn="l">
              <a:lnSpc>
                <a:spcPct val="119519"/>
              </a:lnSpc>
            </a:pPr>
            <a:endParaRPr lang="en-US" sz="2800" b="0" i="0" u="none" strike="noStrike" dirty="0">
              <a:solidFill>
                <a:srgbClr val="000000"/>
              </a:solidFill>
              <a:latin typeface="Pretendard Light"/>
              <a:ea typeface="Pretendard Light"/>
            </a:endParaRPr>
          </a:p>
          <a:p>
            <a:pPr lvl="0">
              <a:lnSpc>
                <a:spcPct val="119519"/>
              </a:lnSpc>
            </a:pPr>
            <a:r>
              <a:rPr lang="en-US" sz="2800" b="0" i="0" u="none" strike="noStrike" dirty="0" smtClean="0">
                <a:solidFill>
                  <a:srgbClr val="000000"/>
                </a:solidFill>
                <a:latin typeface="Pretendard Light"/>
              </a:rPr>
              <a:t>Bit</a:t>
            </a:r>
            <a:r>
              <a:rPr lang="ko-KR" altLang="en-US" sz="2800" dirty="0" smtClean="0">
                <a:solidFill>
                  <a:srgbClr val="000000"/>
                </a:solidFill>
                <a:latin typeface="Pretendard Light"/>
              </a:rPr>
              <a:t>↑ </a:t>
            </a:r>
            <a:r>
              <a:rPr lang="en-US" altLang="ko-KR" sz="2800" dirty="0" smtClean="0">
                <a:solidFill>
                  <a:srgbClr val="000000"/>
                </a:solidFill>
                <a:latin typeface="Pretendard Light"/>
              </a:rPr>
              <a:t>,</a:t>
            </a:r>
            <a:r>
              <a:rPr lang="ko-KR" altLang="en-US" sz="2800" dirty="0" smtClean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en-US" altLang="ko-KR" sz="2800" b="0" i="0" u="none" strike="noStrike" dirty="0" smtClean="0">
                <a:solidFill>
                  <a:srgbClr val="000000"/>
                </a:solidFill>
                <a:latin typeface="Pretendard Light"/>
              </a:rPr>
              <a:t>Delay </a:t>
            </a:r>
            <a:r>
              <a:rPr lang="ko-KR" altLang="en-US" sz="2800" b="0" i="0" u="none" strike="noStrike" dirty="0" smtClean="0">
                <a:solidFill>
                  <a:srgbClr val="000000"/>
                </a:solidFill>
                <a:latin typeface="Pretendard Light"/>
              </a:rPr>
              <a:t>↑</a:t>
            </a:r>
            <a:endParaRPr lang="en-US" sz="28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18" name="TextBox 22"/>
          <p:cNvSpPr txBox="1"/>
          <p:nvPr/>
        </p:nvSpPr>
        <p:spPr>
          <a:xfrm>
            <a:off x="12255500" y="3327400"/>
            <a:ext cx="3556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800" b="0" i="0" u="none" strike="noStrike" dirty="0" smtClean="0">
                <a:solidFill>
                  <a:srgbClr val="000000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RCA</a:t>
            </a:r>
            <a:endParaRPr lang="ko-KR" sz="2800" b="0" i="0" u="none" strike="noStrike" dirty="0">
              <a:solidFill>
                <a:srgbClr val="000000"/>
              </a:solidFill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271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0" y="1536700"/>
            <a:ext cx="9398000" cy="292100"/>
          </a:xfrm>
          <a:prstGeom prst="rect">
            <a:avLst/>
          </a:prstGeom>
          <a:effectLst>
            <a:outerShdw blurRad="4746" dist="26575" dir="3480000">
              <a:srgbClr val="000000">
                <a:alpha val="7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14706600" y="9347200"/>
            <a:ext cx="28956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900" b="0" i="0" u="none" strike="noStrike" dirty="0" smtClean="0">
                <a:solidFill>
                  <a:srgbClr val="02C5DF"/>
                </a:solidFill>
                <a:latin typeface="Pretendard Medium"/>
              </a:rPr>
              <a:t>06</a:t>
            </a:r>
            <a:endParaRPr lang="ko-KR" sz="19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-165100" y="520700"/>
            <a:ext cx="95758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6400" b="0" i="0" u="none" strike="noStrike">
                <a:solidFill>
                  <a:srgbClr val="000000"/>
                </a:solidFill>
                <a:latin typeface="Pretendard Black"/>
              </a:rPr>
              <a:t>Carry Lookahead Adder</a:t>
            </a:r>
          </a:p>
        </p:txBody>
      </p:sp>
      <p:pic>
        <p:nvPicPr>
          <p:cNvPr id="1028" name="Picture 4" descr="undefine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327400"/>
            <a:ext cx="8375650" cy="502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400" y="3606800"/>
            <a:ext cx="6413500" cy="3365500"/>
          </a:xfrm>
          <a:prstGeom prst="rect">
            <a:avLst/>
          </a:prstGeom>
          <a:effectLst>
            <a:outerShdw blurRad="1175800" dist="418271" dir="3480000">
              <a:srgbClr val="000000">
                <a:alpha val="7000"/>
              </a:srgbClr>
            </a:outerShdw>
          </a:effectLst>
        </p:spPr>
      </p:pic>
      <p:pic>
        <p:nvPicPr>
          <p:cNvPr id="13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0400" y="3086100"/>
            <a:ext cx="6413500" cy="952500"/>
          </a:xfrm>
          <a:prstGeom prst="rect">
            <a:avLst/>
          </a:prstGeom>
          <a:effectLst>
            <a:outerShdw blurRad="52491" dist="88376" dir="3480000">
              <a:srgbClr val="000000">
                <a:alpha val="7000"/>
              </a:srgbClr>
            </a:outerShdw>
          </a:effectLst>
        </p:spPr>
      </p:pic>
      <p:sp>
        <p:nvSpPr>
          <p:cNvPr id="14" name="TextBox 21"/>
          <p:cNvSpPr txBox="1"/>
          <p:nvPr/>
        </p:nvSpPr>
        <p:spPr>
          <a:xfrm>
            <a:off x="11245850" y="4557843"/>
            <a:ext cx="5562600" cy="275673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9519"/>
              </a:lnSpc>
            </a:pPr>
            <a:r>
              <a:rPr lang="en-US" sz="2800" dirty="0" smtClean="0">
                <a:solidFill>
                  <a:srgbClr val="000000"/>
                </a:solidFill>
                <a:ea typeface="Pretendard Light"/>
              </a:rPr>
              <a:t>Faster than RCA</a:t>
            </a:r>
            <a:endParaRPr lang="en-US" sz="2800" dirty="0" smtClean="0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19519"/>
              </a:lnSpc>
            </a:pPr>
            <a:endParaRPr lang="en-US" sz="2800" dirty="0" smtClean="0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19519"/>
              </a:lnSpc>
            </a:pPr>
            <a:r>
              <a:rPr lang="en-US" sz="2800" dirty="0" smtClean="0">
                <a:solidFill>
                  <a:srgbClr val="000000"/>
                </a:solidFill>
                <a:ea typeface="Pretendard Light"/>
              </a:rPr>
              <a:t>Because of Calculating each Carry, </a:t>
            </a:r>
            <a:r>
              <a:rPr lang="en-US" altLang="ko-KR" sz="2800" dirty="0" smtClean="0">
                <a:solidFill>
                  <a:srgbClr val="000000"/>
                </a:solidFill>
                <a:ea typeface="Pretendard Light"/>
              </a:rPr>
              <a:t>Critical path</a:t>
            </a:r>
            <a:r>
              <a:rPr lang="en-US" altLang="ko-KR" sz="2800" dirty="0" smtClean="0">
                <a:solidFill>
                  <a:srgbClr val="000000"/>
                </a:solidFill>
                <a:ea typeface="Pretendard Light"/>
              </a:rPr>
              <a:t> </a:t>
            </a:r>
            <a:r>
              <a:rPr lang="en-US" altLang="ko-KR" sz="2800" dirty="0" smtClean="0">
                <a:solidFill>
                  <a:srgbClr val="000000"/>
                </a:solidFill>
                <a:ea typeface="Pretendard Light"/>
              </a:rPr>
              <a:t>decreases</a:t>
            </a:r>
            <a:endParaRPr lang="en-US" altLang="ko-KR" sz="2800" dirty="0" smtClean="0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19519"/>
              </a:lnSpc>
            </a:pPr>
            <a:endParaRPr lang="en-US" sz="2800" b="0" i="0" u="none" strike="noStrike" dirty="0">
              <a:solidFill>
                <a:srgbClr val="000000"/>
              </a:solidFill>
              <a:latin typeface="Pretendard Light"/>
              <a:ea typeface="Pretendard Light"/>
            </a:endParaRPr>
          </a:p>
          <a:p>
            <a:pPr lvl="0" algn="l">
              <a:lnSpc>
                <a:spcPct val="119519"/>
              </a:lnSpc>
            </a:pPr>
            <a:endParaRPr lang="en-US" sz="2800" b="0" i="0" u="none" strike="noStrike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15" name="TextBox 22"/>
          <p:cNvSpPr txBox="1"/>
          <p:nvPr/>
        </p:nvSpPr>
        <p:spPr>
          <a:xfrm>
            <a:off x="12255500" y="3327400"/>
            <a:ext cx="3556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800" b="0" i="0" u="none" strike="noStrike" dirty="0" smtClean="0">
                <a:solidFill>
                  <a:srgbClr val="000000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CLA</a:t>
            </a:r>
            <a:endParaRPr lang="ko-KR" sz="2800" b="0" i="0" u="none" strike="noStrike" dirty="0">
              <a:solidFill>
                <a:srgbClr val="000000"/>
              </a:solidFill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42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0" y="1536700"/>
            <a:ext cx="9398000" cy="292100"/>
          </a:xfrm>
          <a:prstGeom prst="rect">
            <a:avLst/>
          </a:prstGeom>
          <a:effectLst>
            <a:outerShdw blurRad="4746" dist="26575" dir="3480000">
              <a:srgbClr val="000000">
                <a:alpha val="7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14706600" y="9347200"/>
            <a:ext cx="28956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900" b="0" i="0" u="none" strike="noStrike" dirty="0" smtClean="0">
                <a:solidFill>
                  <a:srgbClr val="02C5DF"/>
                </a:solidFill>
                <a:latin typeface="Pretendard Medium"/>
              </a:rPr>
              <a:t>07</a:t>
            </a:r>
            <a:endParaRPr lang="ko-KR" sz="19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-165100" y="520700"/>
            <a:ext cx="95758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6400" b="0" i="0" u="none" strike="noStrike" dirty="0">
                <a:solidFill>
                  <a:srgbClr val="000000"/>
                </a:solidFill>
                <a:latin typeface="Pretendard Black"/>
              </a:rPr>
              <a:t>Carry </a:t>
            </a:r>
            <a:r>
              <a:rPr lang="en-US" sz="6400" b="0" i="0" u="none" strike="noStrike" dirty="0" err="1">
                <a:solidFill>
                  <a:srgbClr val="000000"/>
                </a:solidFill>
                <a:latin typeface="Pretendard Black"/>
              </a:rPr>
              <a:t>Lookahead</a:t>
            </a:r>
            <a:r>
              <a:rPr lang="en-US" sz="6400" b="0" i="0" u="none" strike="noStrike" dirty="0">
                <a:solidFill>
                  <a:srgbClr val="000000"/>
                </a:solidFill>
                <a:latin typeface="Pretendard Black"/>
              </a:rPr>
              <a:t> Adder</a:t>
            </a:r>
          </a:p>
        </p:txBody>
      </p:sp>
      <p:pic>
        <p:nvPicPr>
          <p:cNvPr id="1026" name="Picture 2" descr="undefin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00" y="2667000"/>
            <a:ext cx="4876800" cy="648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176" y="3684270"/>
            <a:ext cx="6324600" cy="379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화살표 연결선 10"/>
          <p:cNvCxnSpPr/>
          <p:nvPr/>
        </p:nvCxnSpPr>
        <p:spPr>
          <a:xfrm>
            <a:off x="8171776" y="6575523"/>
            <a:ext cx="12192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2286000" y="5914488"/>
            <a:ext cx="5562600" cy="1322070"/>
          </a:xfrm>
          <a:prstGeom prst="rect">
            <a:avLst/>
          </a:prstGeom>
          <a:noFill/>
          <a:ln w="57150">
            <a:solidFill>
              <a:srgbClr val="FF000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515600" y="2501900"/>
            <a:ext cx="2057400" cy="5537200"/>
          </a:xfrm>
          <a:prstGeom prst="rect">
            <a:avLst/>
          </a:prstGeom>
          <a:noFill/>
          <a:ln w="5715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286000" y="4381500"/>
            <a:ext cx="5410200" cy="1143000"/>
          </a:xfrm>
          <a:prstGeom prst="rect">
            <a:avLst/>
          </a:prstGeom>
          <a:noFill/>
          <a:ln w="5715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877800" y="3619500"/>
            <a:ext cx="2438400" cy="5686426"/>
          </a:xfrm>
          <a:prstGeom prst="rect">
            <a:avLst/>
          </a:prstGeom>
          <a:noFill/>
          <a:ln w="57150">
            <a:solidFill>
              <a:srgbClr val="FF000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0" y="1536700"/>
            <a:ext cx="9398000" cy="292100"/>
          </a:xfrm>
          <a:prstGeom prst="rect">
            <a:avLst/>
          </a:prstGeom>
          <a:effectLst>
            <a:outerShdw blurRad="4746" dist="26575" dir="3480000">
              <a:srgbClr val="000000">
                <a:alpha val="7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14706600" y="9347200"/>
            <a:ext cx="28956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900" b="0" i="0" u="none" strike="noStrike" dirty="0" smtClean="0">
                <a:solidFill>
                  <a:srgbClr val="02C5DF"/>
                </a:solidFill>
                <a:latin typeface="Pretendard Medium"/>
              </a:rPr>
              <a:t>08</a:t>
            </a:r>
            <a:endParaRPr lang="ko-KR" sz="19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0" y="453636"/>
            <a:ext cx="95758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16199"/>
              </a:lnSpc>
            </a:pPr>
            <a:r>
              <a:rPr lang="en-US" altLang="ko-KR" sz="6400" dirty="0">
                <a:solidFill>
                  <a:srgbClr val="000000"/>
                </a:solidFill>
                <a:latin typeface="Pretendard Black"/>
              </a:rPr>
              <a:t>Adder Speed Analysis</a:t>
            </a:r>
            <a:endParaRPr lang="en-US" altLang="ko-KR" sz="6400" dirty="0">
              <a:solidFill>
                <a:srgbClr val="000000"/>
              </a:solidFill>
              <a:latin typeface="Pretendard Black"/>
            </a:endParaRPr>
          </a:p>
        </p:txBody>
      </p:sp>
      <p:pic>
        <p:nvPicPr>
          <p:cNvPr id="8194" name="Picture 2" descr="https://postfiles.pstatic.net/MjAyMzA1MDZfMjA3/MDAxNjgzMzgwMTk3OTYx.hj59Mc72FTaKUS2BghUFRdM2QH6SC9Vj-yOPKOIY3xcg.538RW30s-BHLT7Gsxzn7a8M2-vulAWOA2lRFCKJGNGwg.PNG.lagrange0115/%EA%B7%B8%EB%A6%BC1.png?type=w77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21139"/>
            <a:ext cx="7616371" cy="3245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그룹 29"/>
          <p:cNvGrpSpPr/>
          <p:nvPr/>
        </p:nvGrpSpPr>
        <p:grpSpPr>
          <a:xfrm>
            <a:off x="10665393" y="2400300"/>
            <a:ext cx="3495570" cy="3237171"/>
            <a:chOff x="1236087" y="6166109"/>
            <a:chExt cx="3495570" cy="3237171"/>
          </a:xfrm>
        </p:grpSpPr>
        <p:pic>
          <p:nvPicPr>
            <p:cNvPr id="8196" name="Picture 4" descr="https://postfiles.pstatic.net/MjAyMzA1MDZfMjAw/MDAxNjgzMzgwMTk3OTU0.TwRXmM8RXaGRqpaVuPpJMwV9AyZEmT_zniZk9ISPB04g.vQ7a-i8Cl1JUiTya8NslMKHMdXN0dyqhf8VDgvWMU-wg.PNG.lagrange0115/%EA%B7%B8%EB%A6%BC2.png?type=w77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6087" y="6166109"/>
              <a:ext cx="3045135" cy="876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8" name="Picture 6" descr="https://postfiles.pstatic.net/MjAyMzA1MDZfMjc1/MDAxNjgzMzgwMTk3OTUz.MdbJx8ROcKJ-6WSt9HiUFyoBGaqzd4aexA81mIIfNAsg.bPSQJvYhMIZp7e0-Iq5fWcBagWRHWiCw0_ikUim4HNQg.PNG.lagrange0115/%EA%B7%B8%EB%A6%BC3.png?type=w77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1714" y="6997440"/>
              <a:ext cx="3045135" cy="82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0" name="Picture 8" descr="https://postfiles.pstatic.net/MjAyMzA1MDZfMjAw/MDAxNjgzMzgwMTk3OTU0.tykCZsDI1Uyz3DZFRbYVRscZTYHRl-kXbmBtfvB5CHwg.xMGSK6TR1SdbpH7s2acSkZb74DzsUBNGEt_WHTxnLPUg.PNG.lagrange0115/%EA%B7%B8%EB%A6%BC4.png?type=w77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2760" y="7818827"/>
              <a:ext cx="2806293" cy="777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2" name="Picture 10" descr="https://postfiles.pstatic.net/MjAyMzA1MDZfMTIy/MDAxNjgzMzgwMTk3OTU0.QLqZzxCWooY7Z98GjkYhrzgWi0aQhRsOcNvJ8y_5QWwg.Vufvps3lIdHWaXbY8QSLzDmq3otxRfGl7MIVx0y_EWQg.PNG.lagrange0115/%EA%B7%B8%EB%A6%BC5.png?type=w77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1714" y="8625859"/>
              <a:ext cx="3469943" cy="777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08" y="6573513"/>
            <a:ext cx="3505200" cy="2283388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6573513"/>
            <a:ext cx="10957956" cy="200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0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408</Words>
  <Application>Microsoft Office PowerPoint</Application>
  <PresentationFormat>사용자 지정</PresentationFormat>
  <Paragraphs>148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6" baseType="lpstr">
      <vt:lpstr>Pretendard Medium</vt:lpstr>
      <vt:lpstr>Pretendard Light</vt:lpstr>
      <vt:lpstr>Gmarket Sans Medium</vt:lpstr>
      <vt:lpstr>Pretendard Bold</vt:lpstr>
      <vt:lpstr>Pretendard Regular</vt:lpstr>
      <vt:lpstr>Calibri</vt:lpstr>
      <vt:lpstr>맑은 고딕</vt:lpstr>
      <vt:lpstr>Pretendard Black</vt:lpstr>
      <vt:lpstr>Wingdings</vt:lpstr>
      <vt:lpstr>Arial Black</vt:lpstr>
      <vt:lpstr>Arial</vt:lpstr>
      <vt:lpstr>Pretendard ExtraBold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93</cp:revision>
  <dcterms:created xsi:type="dcterms:W3CDTF">2006-08-16T00:00:00Z</dcterms:created>
  <dcterms:modified xsi:type="dcterms:W3CDTF">2024-12-31T07:40:21Z</dcterms:modified>
</cp:coreProperties>
</file>